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1"/>
  </p:notesMasterIdLst>
  <p:handoutMasterIdLst>
    <p:handoutMasterId r:id="rId22"/>
  </p:handoutMasterIdLst>
  <p:sldIdLst>
    <p:sldId id="256" r:id="rId3"/>
    <p:sldId id="307" r:id="rId4"/>
    <p:sldId id="308" r:id="rId5"/>
    <p:sldId id="323" r:id="rId6"/>
    <p:sldId id="309" r:id="rId7"/>
    <p:sldId id="310" r:id="rId8"/>
    <p:sldId id="315" r:id="rId9"/>
    <p:sldId id="316" r:id="rId10"/>
    <p:sldId id="325" r:id="rId11"/>
    <p:sldId id="317" r:id="rId12"/>
    <p:sldId id="318" r:id="rId13"/>
    <p:sldId id="319" r:id="rId14"/>
    <p:sldId id="320" r:id="rId15"/>
    <p:sldId id="321" r:id="rId16"/>
    <p:sldId id="324" r:id="rId17"/>
    <p:sldId id="312" r:id="rId18"/>
    <p:sldId id="313" r:id="rId19"/>
    <p:sldId id="295" r:id="rId20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894" autoAdjust="0"/>
  </p:normalViewPr>
  <p:slideViewPr>
    <p:cSldViewPr>
      <p:cViewPr>
        <p:scale>
          <a:sx n="70" d="100"/>
          <a:sy n="70" d="100"/>
        </p:scale>
        <p:origin x="-312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lebli\AppData\Local\Microsoft\Windows\Temporary%20Internet%20Files\Content.Outlook\II6LGCMC\Languages%20to%202012-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lebli\AppData\Local\Microsoft\Windows\Temporary%20Internet%20Files\Content.Outlook\II6LGCMC\Languages%20to%202012-1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49612364741618"/>
          <c:y val="3.0922297213889813E-2"/>
          <c:w val="0.85225733959182348"/>
          <c:h val="0.70839698194631129"/>
        </c:manualLayout>
      </c:layout>
      <c:lineChart>
        <c:grouping val="standard"/>
        <c:varyColors val="0"/>
        <c:ser>
          <c:idx val="0"/>
          <c:order val="0"/>
          <c:tx>
            <c:strRef>
              <c:f>'[Languages to 2012-13.xlsx]A level entries'!$A$3</c:f>
              <c:strCache>
                <c:ptCount val="1"/>
                <c:pt idx="0">
                  <c:v>French</c:v>
                </c:pt>
              </c:strCache>
            </c:strRef>
          </c:tx>
          <c:marker>
            <c:symbol val="none"/>
          </c:marker>
          <c:cat>
            <c:strRef>
              <c:f>'[Languages to 2012-13.xlsx]A level entries'!$C$2:$T$2</c:f>
              <c:strCache>
                <c:ptCount val="18"/>
                <c:pt idx="0">
                  <c:v>1995-96</c:v>
                </c:pt>
                <c:pt idx="1">
                  <c:v>1996-97</c:v>
                </c:pt>
                <c:pt idx="2">
                  <c:v>1997-98</c:v>
                </c:pt>
                <c:pt idx="3">
                  <c:v>1998-99</c:v>
                </c:pt>
                <c:pt idx="4">
                  <c:v>1999-2000</c:v>
                </c:pt>
                <c:pt idx="5">
                  <c:v>2000-01</c:v>
                </c:pt>
                <c:pt idx="6">
                  <c:v>2001-02</c:v>
                </c:pt>
                <c:pt idx="7">
                  <c:v>2002-03</c:v>
                </c:pt>
                <c:pt idx="8">
                  <c:v>2003-04</c:v>
                </c:pt>
                <c:pt idx="9">
                  <c:v>2004-05</c:v>
                </c:pt>
                <c:pt idx="10">
                  <c:v>2005-06</c:v>
                </c:pt>
                <c:pt idx="11">
                  <c:v>2006-07</c:v>
                </c:pt>
                <c:pt idx="12">
                  <c:v>2007-08</c:v>
                </c:pt>
                <c:pt idx="13">
                  <c:v>2008-09</c:v>
                </c:pt>
                <c:pt idx="14">
                  <c:v>2009-10</c:v>
                </c:pt>
                <c:pt idx="15">
                  <c:v>2010-11</c:v>
                </c:pt>
                <c:pt idx="16">
                  <c:v>2011-12</c:v>
                </c:pt>
                <c:pt idx="17">
                  <c:v>2012-13</c:v>
                </c:pt>
              </c:strCache>
            </c:strRef>
          </c:cat>
          <c:val>
            <c:numRef>
              <c:f>'[Languages to 2012-13.xlsx]A level entries'!$C$3:$T$3</c:f>
              <c:numCache>
                <c:formatCode>#,##0</c:formatCode>
                <c:ptCount val="18"/>
                <c:pt idx="0">
                  <c:v>22718</c:v>
                </c:pt>
                <c:pt idx="1">
                  <c:v>21364</c:v>
                </c:pt>
                <c:pt idx="2">
                  <c:v>19629</c:v>
                </c:pt>
                <c:pt idx="3">
                  <c:v>17774</c:v>
                </c:pt>
                <c:pt idx="4">
                  <c:v>15240</c:v>
                </c:pt>
                <c:pt idx="5">
                  <c:v>15393</c:v>
                </c:pt>
                <c:pt idx="6">
                  <c:v>13599</c:v>
                </c:pt>
                <c:pt idx="7">
                  <c:v>12904</c:v>
                </c:pt>
                <c:pt idx="8">
                  <c:v>12480</c:v>
                </c:pt>
                <c:pt idx="9">
                  <c:v>11963</c:v>
                </c:pt>
                <c:pt idx="10">
                  <c:v>12190</c:v>
                </c:pt>
                <c:pt idx="11">
                  <c:v>12152</c:v>
                </c:pt>
                <c:pt idx="12">
                  <c:v>12605</c:v>
                </c:pt>
                <c:pt idx="13">
                  <c:v>12231</c:v>
                </c:pt>
                <c:pt idx="14">
                  <c:v>12324</c:v>
                </c:pt>
                <c:pt idx="15">
                  <c:v>11490</c:v>
                </c:pt>
                <c:pt idx="16">
                  <c:v>10871</c:v>
                </c:pt>
                <c:pt idx="17">
                  <c:v>9878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'[Languages to 2012-13.xlsx]A level entries'!$A$4</c:f>
              <c:strCache>
                <c:ptCount val="1"/>
                <c:pt idx="0">
                  <c:v>German</c:v>
                </c:pt>
              </c:strCache>
            </c:strRef>
          </c:tx>
          <c:marker>
            <c:symbol val="none"/>
          </c:marker>
          <c:cat>
            <c:strRef>
              <c:f>'[Languages to 2012-13.xlsx]A level entries'!$C$2:$T$2</c:f>
              <c:strCache>
                <c:ptCount val="18"/>
                <c:pt idx="0">
                  <c:v>1995-96</c:v>
                </c:pt>
                <c:pt idx="1">
                  <c:v>1996-97</c:v>
                </c:pt>
                <c:pt idx="2">
                  <c:v>1997-98</c:v>
                </c:pt>
                <c:pt idx="3">
                  <c:v>1998-99</c:v>
                </c:pt>
                <c:pt idx="4">
                  <c:v>1999-2000</c:v>
                </c:pt>
                <c:pt idx="5">
                  <c:v>2000-01</c:v>
                </c:pt>
                <c:pt idx="6">
                  <c:v>2001-02</c:v>
                </c:pt>
                <c:pt idx="7">
                  <c:v>2002-03</c:v>
                </c:pt>
                <c:pt idx="8">
                  <c:v>2003-04</c:v>
                </c:pt>
                <c:pt idx="9">
                  <c:v>2004-05</c:v>
                </c:pt>
                <c:pt idx="10">
                  <c:v>2005-06</c:v>
                </c:pt>
                <c:pt idx="11">
                  <c:v>2006-07</c:v>
                </c:pt>
                <c:pt idx="12">
                  <c:v>2007-08</c:v>
                </c:pt>
                <c:pt idx="13">
                  <c:v>2008-09</c:v>
                </c:pt>
                <c:pt idx="14">
                  <c:v>2009-10</c:v>
                </c:pt>
                <c:pt idx="15">
                  <c:v>2010-11</c:v>
                </c:pt>
                <c:pt idx="16">
                  <c:v>2011-12</c:v>
                </c:pt>
                <c:pt idx="17">
                  <c:v>2012-13</c:v>
                </c:pt>
              </c:strCache>
            </c:strRef>
          </c:cat>
          <c:val>
            <c:numRef>
              <c:f>'[Languages to 2012-13.xlsx]A level entries'!$C$4:$T$4</c:f>
              <c:numCache>
                <c:formatCode>#,##0</c:formatCode>
                <c:ptCount val="18"/>
                <c:pt idx="0">
                  <c:v>9306</c:v>
                </c:pt>
                <c:pt idx="1">
                  <c:v>8984</c:v>
                </c:pt>
                <c:pt idx="2">
                  <c:v>8903</c:v>
                </c:pt>
                <c:pt idx="3">
                  <c:v>8527</c:v>
                </c:pt>
                <c:pt idx="4">
                  <c:v>7581</c:v>
                </c:pt>
                <c:pt idx="5">
                  <c:v>7607</c:v>
                </c:pt>
                <c:pt idx="6">
                  <c:v>6367</c:v>
                </c:pt>
                <c:pt idx="7">
                  <c:v>6068</c:v>
                </c:pt>
                <c:pt idx="8">
                  <c:v>5643</c:v>
                </c:pt>
                <c:pt idx="9">
                  <c:v>5238</c:v>
                </c:pt>
                <c:pt idx="10">
                  <c:v>5534</c:v>
                </c:pt>
                <c:pt idx="11">
                  <c:v>5615</c:v>
                </c:pt>
                <c:pt idx="12">
                  <c:v>5560</c:v>
                </c:pt>
                <c:pt idx="13">
                  <c:v>5119</c:v>
                </c:pt>
                <c:pt idx="14">
                  <c:v>5055</c:v>
                </c:pt>
                <c:pt idx="15">
                  <c:v>4554</c:v>
                </c:pt>
                <c:pt idx="16">
                  <c:v>4208</c:v>
                </c:pt>
                <c:pt idx="17">
                  <c:v>3774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'[Languages to 2012-13.xlsx]A level entries'!$A$5</c:f>
              <c:strCache>
                <c:ptCount val="1"/>
                <c:pt idx="0">
                  <c:v>Spanish</c:v>
                </c:pt>
              </c:strCache>
            </c:strRef>
          </c:tx>
          <c:marker>
            <c:symbol val="none"/>
          </c:marker>
          <c:cat>
            <c:strRef>
              <c:f>'[Languages to 2012-13.xlsx]A level entries'!$C$2:$T$2</c:f>
              <c:strCache>
                <c:ptCount val="18"/>
                <c:pt idx="0">
                  <c:v>1995-96</c:v>
                </c:pt>
                <c:pt idx="1">
                  <c:v>1996-97</c:v>
                </c:pt>
                <c:pt idx="2">
                  <c:v>1997-98</c:v>
                </c:pt>
                <c:pt idx="3">
                  <c:v>1998-99</c:v>
                </c:pt>
                <c:pt idx="4">
                  <c:v>1999-2000</c:v>
                </c:pt>
                <c:pt idx="5">
                  <c:v>2000-01</c:v>
                </c:pt>
                <c:pt idx="6">
                  <c:v>2001-02</c:v>
                </c:pt>
                <c:pt idx="7">
                  <c:v>2002-03</c:v>
                </c:pt>
                <c:pt idx="8">
                  <c:v>2003-04</c:v>
                </c:pt>
                <c:pt idx="9">
                  <c:v>2004-05</c:v>
                </c:pt>
                <c:pt idx="10">
                  <c:v>2005-06</c:v>
                </c:pt>
                <c:pt idx="11">
                  <c:v>2006-07</c:v>
                </c:pt>
                <c:pt idx="12">
                  <c:v>2007-08</c:v>
                </c:pt>
                <c:pt idx="13">
                  <c:v>2008-09</c:v>
                </c:pt>
                <c:pt idx="14">
                  <c:v>2009-10</c:v>
                </c:pt>
                <c:pt idx="15">
                  <c:v>2010-11</c:v>
                </c:pt>
                <c:pt idx="16">
                  <c:v>2011-12</c:v>
                </c:pt>
                <c:pt idx="17">
                  <c:v>2012-13</c:v>
                </c:pt>
              </c:strCache>
            </c:strRef>
          </c:cat>
          <c:val>
            <c:numRef>
              <c:f>'[Languages to 2012-13.xlsx]A level entries'!$C$5:$T$5</c:f>
              <c:numCache>
                <c:formatCode>#,##0</c:formatCode>
                <c:ptCount val="18"/>
                <c:pt idx="0">
                  <c:v>4095</c:v>
                </c:pt>
                <c:pt idx="1">
                  <c:v>4328</c:v>
                </c:pt>
                <c:pt idx="2">
                  <c:v>4499</c:v>
                </c:pt>
                <c:pt idx="3">
                  <c:v>4640</c:v>
                </c:pt>
                <c:pt idx="4">
                  <c:v>4516</c:v>
                </c:pt>
                <c:pt idx="5">
                  <c:v>4501</c:v>
                </c:pt>
                <c:pt idx="6">
                  <c:v>4430</c:v>
                </c:pt>
                <c:pt idx="7">
                  <c:v>4504</c:v>
                </c:pt>
                <c:pt idx="8">
                  <c:v>4650</c:v>
                </c:pt>
                <c:pt idx="9">
                  <c:v>4930</c:v>
                </c:pt>
                <c:pt idx="10">
                  <c:v>5202</c:v>
                </c:pt>
                <c:pt idx="11">
                  <c:v>5491</c:v>
                </c:pt>
                <c:pt idx="12">
                  <c:v>5728</c:v>
                </c:pt>
                <c:pt idx="13">
                  <c:v>6089</c:v>
                </c:pt>
                <c:pt idx="14">
                  <c:v>6564</c:v>
                </c:pt>
                <c:pt idx="15">
                  <c:v>6398</c:v>
                </c:pt>
                <c:pt idx="16">
                  <c:v>6197</c:v>
                </c:pt>
                <c:pt idx="17">
                  <c:v>6516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'[Languages to 2012-13.xlsx]A level entries'!$A$6</c:f>
              <c:strCache>
                <c:ptCount val="1"/>
                <c:pt idx="0">
                  <c:v>Other modern languages</c:v>
                </c:pt>
              </c:strCache>
            </c:strRef>
          </c:tx>
          <c:marker>
            <c:symbol val="none"/>
          </c:marker>
          <c:cat>
            <c:strRef>
              <c:f>'[Languages to 2012-13.xlsx]A level entries'!$C$2:$T$2</c:f>
              <c:strCache>
                <c:ptCount val="18"/>
                <c:pt idx="0">
                  <c:v>1995-96</c:v>
                </c:pt>
                <c:pt idx="1">
                  <c:v>1996-97</c:v>
                </c:pt>
                <c:pt idx="2">
                  <c:v>1997-98</c:v>
                </c:pt>
                <c:pt idx="3">
                  <c:v>1998-99</c:v>
                </c:pt>
                <c:pt idx="4">
                  <c:v>1999-2000</c:v>
                </c:pt>
                <c:pt idx="5">
                  <c:v>2000-01</c:v>
                </c:pt>
                <c:pt idx="6">
                  <c:v>2001-02</c:v>
                </c:pt>
                <c:pt idx="7">
                  <c:v>2002-03</c:v>
                </c:pt>
                <c:pt idx="8">
                  <c:v>2003-04</c:v>
                </c:pt>
                <c:pt idx="9">
                  <c:v>2004-05</c:v>
                </c:pt>
                <c:pt idx="10">
                  <c:v>2005-06</c:v>
                </c:pt>
                <c:pt idx="11">
                  <c:v>2006-07</c:v>
                </c:pt>
                <c:pt idx="12">
                  <c:v>2007-08</c:v>
                </c:pt>
                <c:pt idx="13">
                  <c:v>2008-09</c:v>
                </c:pt>
                <c:pt idx="14">
                  <c:v>2009-10</c:v>
                </c:pt>
                <c:pt idx="15">
                  <c:v>2010-11</c:v>
                </c:pt>
                <c:pt idx="16">
                  <c:v>2011-12</c:v>
                </c:pt>
                <c:pt idx="17">
                  <c:v>2012-13</c:v>
                </c:pt>
              </c:strCache>
            </c:strRef>
          </c:cat>
          <c:val>
            <c:numRef>
              <c:f>'[Languages to 2012-13.xlsx]A level entries'!$C$6:$T$6</c:f>
              <c:numCache>
                <c:formatCode>#,##0</c:formatCode>
                <c:ptCount val="18"/>
                <c:pt idx="0">
                  <c:v>3435</c:v>
                </c:pt>
                <c:pt idx="1">
                  <c:v>3473</c:v>
                </c:pt>
                <c:pt idx="2">
                  <c:v>3457</c:v>
                </c:pt>
                <c:pt idx="3">
                  <c:v>3499</c:v>
                </c:pt>
                <c:pt idx="4">
                  <c:v>3660</c:v>
                </c:pt>
                <c:pt idx="5">
                  <c:v>3409</c:v>
                </c:pt>
                <c:pt idx="6">
                  <c:v>3860</c:v>
                </c:pt>
                <c:pt idx="7">
                  <c:v>3999</c:v>
                </c:pt>
                <c:pt idx="8">
                  <c:v>4279</c:v>
                </c:pt>
                <c:pt idx="9">
                  <c:v>4534</c:v>
                </c:pt>
                <c:pt idx="10">
                  <c:v>5084</c:v>
                </c:pt>
                <c:pt idx="11">
                  <c:v>5119</c:v>
                </c:pt>
                <c:pt idx="12">
                  <c:v>5530</c:v>
                </c:pt>
                <c:pt idx="13">
                  <c:v>6090</c:v>
                </c:pt>
                <c:pt idx="14">
                  <c:v>5912</c:v>
                </c:pt>
                <c:pt idx="15">
                  <c:v>6799</c:v>
                </c:pt>
                <c:pt idx="16">
                  <c:v>7099</c:v>
                </c:pt>
                <c:pt idx="17">
                  <c:v>7084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'[Languages to 2012-13.xlsx]A level entries'!$B$7</c:f>
              <c:strCache>
                <c:ptCount val="1"/>
                <c:pt idx="0">
                  <c:v>Total MFL</c:v>
                </c:pt>
              </c:strCache>
            </c:strRef>
          </c:tx>
          <c:marker>
            <c:symbol val="none"/>
          </c:marker>
          <c:cat>
            <c:strRef>
              <c:f>'[Languages to 2012-13.xlsx]A level entries'!$C$2:$T$2</c:f>
              <c:strCache>
                <c:ptCount val="18"/>
                <c:pt idx="0">
                  <c:v>1995-96</c:v>
                </c:pt>
                <c:pt idx="1">
                  <c:v>1996-97</c:v>
                </c:pt>
                <c:pt idx="2">
                  <c:v>1997-98</c:v>
                </c:pt>
                <c:pt idx="3">
                  <c:v>1998-99</c:v>
                </c:pt>
                <c:pt idx="4">
                  <c:v>1999-2000</c:v>
                </c:pt>
                <c:pt idx="5">
                  <c:v>2000-01</c:v>
                </c:pt>
                <c:pt idx="6">
                  <c:v>2001-02</c:v>
                </c:pt>
                <c:pt idx="7">
                  <c:v>2002-03</c:v>
                </c:pt>
                <c:pt idx="8">
                  <c:v>2003-04</c:v>
                </c:pt>
                <c:pt idx="9">
                  <c:v>2004-05</c:v>
                </c:pt>
                <c:pt idx="10">
                  <c:v>2005-06</c:v>
                </c:pt>
                <c:pt idx="11">
                  <c:v>2006-07</c:v>
                </c:pt>
                <c:pt idx="12">
                  <c:v>2007-08</c:v>
                </c:pt>
                <c:pt idx="13">
                  <c:v>2008-09</c:v>
                </c:pt>
                <c:pt idx="14">
                  <c:v>2009-10</c:v>
                </c:pt>
                <c:pt idx="15">
                  <c:v>2010-11</c:v>
                </c:pt>
                <c:pt idx="16">
                  <c:v>2011-12</c:v>
                </c:pt>
                <c:pt idx="17">
                  <c:v>2012-13</c:v>
                </c:pt>
              </c:strCache>
            </c:strRef>
          </c:cat>
          <c:val>
            <c:numRef>
              <c:f>'[Languages to 2012-13.xlsx]A level entries'!$C$7:$T$7</c:f>
              <c:numCache>
                <c:formatCode>#,##0</c:formatCode>
                <c:ptCount val="18"/>
                <c:pt idx="0">
                  <c:v>39554</c:v>
                </c:pt>
                <c:pt idx="1">
                  <c:v>38149</c:v>
                </c:pt>
                <c:pt idx="2">
                  <c:v>36488</c:v>
                </c:pt>
                <c:pt idx="3">
                  <c:v>34440</c:v>
                </c:pt>
                <c:pt idx="4">
                  <c:v>30997</c:v>
                </c:pt>
                <c:pt idx="5">
                  <c:v>30910</c:v>
                </c:pt>
                <c:pt idx="6">
                  <c:v>28256</c:v>
                </c:pt>
                <c:pt idx="7">
                  <c:v>27475</c:v>
                </c:pt>
                <c:pt idx="8">
                  <c:v>27052</c:v>
                </c:pt>
                <c:pt idx="9">
                  <c:v>26665</c:v>
                </c:pt>
                <c:pt idx="10">
                  <c:v>28010</c:v>
                </c:pt>
                <c:pt idx="11">
                  <c:v>28377</c:v>
                </c:pt>
                <c:pt idx="12">
                  <c:v>29423</c:v>
                </c:pt>
                <c:pt idx="13">
                  <c:v>29529</c:v>
                </c:pt>
                <c:pt idx="14">
                  <c:v>29855</c:v>
                </c:pt>
                <c:pt idx="15">
                  <c:v>29241</c:v>
                </c:pt>
                <c:pt idx="16">
                  <c:v>28375</c:v>
                </c:pt>
                <c:pt idx="17">
                  <c:v>27252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49152"/>
        <c:axId val="6055040"/>
      </c:lineChart>
      <c:catAx>
        <c:axId val="604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6055040"/>
        <c:crosses val="autoZero"/>
        <c:auto val="1"/>
        <c:lblAlgn val="ctr"/>
        <c:lblOffset val="100"/>
        <c:noMultiLvlLbl val="0"/>
      </c:catAx>
      <c:valAx>
        <c:axId val="60550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049152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"/>
          <c:y val="0.94415177313777066"/>
          <c:w val="0.99816891479122472"/>
          <c:h val="5.5848226862229393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01863198205282"/>
          <c:y val="2.2942411408712168E-2"/>
          <c:w val="0.82497740276098752"/>
          <c:h val="0.76493880779562884"/>
        </c:manualLayout>
      </c:layout>
      <c:lineChart>
        <c:grouping val="standard"/>
        <c:varyColors val="0"/>
        <c:ser>
          <c:idx val="0"/>
          <c:order val="0"/>
          <c:tx>
            <c:strRef>
              <c:f>'[Languages to 2012-13.xlsx]UCAS accepts'!$B$3</c:f>
              <c:strCache>
                <c:ptCount val="1"/>
                <c:pt idx="0">
                  <c:v>Modern languages: non-European</c:v>
                </c:pt>
              </c:strCache>
            </c:strRef>
          </c:tx>
          <c:spPr>
            <a:ln w="44450"/>
          </c:spPr>
          <c:cat>
            <c:strRef>
              <c:f>'[Languages to 2012-13.xlsx]UCAS accepts'!$C$2:$N$2</c:f>
              <c:strCache>
                <c:ptCount val="12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  <c:pt idx="5">
                  <c:v>2007-08</c:v>
                </c:pt>
                <c:pt idx="6">
                  <c:v>2008-09</c:v>
                </c:pt>
                <c:pt idx="7">
                  <c:v>2009-10</c:v>
                </c:pt>
                <c:pt idx="8">
                  <c:v>2010-11</c:v>
                </c:pt>
                <c:pt idx="9">
                  <c:v>2011-12</c:v>
                </c:pt>
                <c:pt idx="10">
                  <c:v>2012-13</c:v>
                </c:pt>
                <c:pt idx="11">
                  <c:v>2013-14</c:v>
                </c:pt>
              </c:strCache>
            </c:strRef>
          </c:cat>
          <c:val>
            <c:numRef>
              <c:f>'[Languages to 2012-13.xlsx]UCAS accepts'!$C$3:$N$3</c:f>
              <c:numCache>
                <c:formatCode>#,##0</c:formatCode>
                <c:ptCount val="12"/>
                <c:pt idx="0">
                  <c:v>1319</c:v>
                </c:pt>
                <c:pt idx="1">
                  <c:v>1372</c:v>
                </c:pt>
                <c:pt idx="2">
                  <c:v>1395</c:v>
                </c:pt>
                <c:pt idx="3">
                  <c:v>1206</c:v>
                </c:pt>
                <c:pt idx="4">
                  <c:v>1147</c:v>
                </c:pt>
                <c:pt idx="5">
                  <c:v>1261</c:v>
                </c:pt>
                <c:pt idx="6">
                  <c:v>1004</c:v>
                </c:pt>
                <c:pt idx="7">
                  <c:v>998</c:v>
                </c:pt>
                <c:pt idx="8">
                  <c:v>947</c:v>
                </c:pt>
                <c:pt idx="9">
                  <c:v>932</c:v>
                </c:pt>
                <c:pt idx="10">
                  <c:v>777</c:v>
                </c:pt>
                <c:pt idx="11">
                  <c:v>669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'[Languages to 2012-13.xlsx]UCAS accepts'!$B$4</c:f>
              <c:strCache>
                <c:ptCount val="1"/>
                <c:pt idx="0">
                  <c:v>Modern languages: European</c:v>
                </c:pt>
              </c:strCache>
            </c:strRef>
          </c:tx>
          <c:spPr>
            <a:ln w="44450"/>
          </c:spPr>
          <c:cat>
            <c:strRef>
              <c:f>'[Languages to 2012-13.xlsx]UCAS accepts'!$C$2:$N$2</c:f>
              <c:strCache>
                <c:ptCount val="12"/>
                <c:pt idx="0">
                  <c:v>2002-03</c:v>
                </c:pt>
                <c:pt idx="1">
                  <c:v>2003-04</c:v>
                </c:pt>
                <c:pt idx="2">
                  <c:v>2004-05</c:v>
                </c:pt>
                <c:pt idx="3">
                  <c:v>2005-06</c:v>
                </c:pt>
                <c:pt idx="4">
                  <c:v>2006-07</c:v>
                </c:pt>
                <c:pt idx="5">
                  <c:v>2007-08</c:v>
                </c:pt>
                <c:pt idx="6">
                  <c:v>2008-09</c:v>
                </c:pt>
                <c:pt idx="7">
                  <c:v>2009-10</c:v>
                </c:pt>
                <c:pt idx="8">
                  <c:v>2010-11</c:v>
                </c:pt>
                <c:pt idx="9">
                  <c:v>2011-12</c:v>
                </c:pt>
                <c:pt idx="10">
                  <c:v>2012-13</c:v>
                </c:pt>
                <c:pt idx="11">
                  <c:v>2013-14</c:v>
                </c:pt>
              </c:strCache>
            </c:strRef>
          </c:cat>
          <c:val>
            <c:numRef>
              <c:f>'[Languages to 2012-13.xlsx]UCAS accepts'!$C$4:$N$4</c:f>
              <c:numCache>
                <c:formatCode>#,##0</c:formatCode>
                <c:ptCount val="12"/>
                <c:pt idx="0">
                  <c:v>4010</c:v>
                </c:pt>
                <c:pt idx="1">
                  <c:v>3841</c:v>
                </c:pt>
                <c:pt idx="2">
                  <c:v>3889</c:v>
                </c:pt>
                <c:pt idx="3">
                  <c:v>4220</c:v>
                </c:pt>
                <c:pt idx="4">
                  <c:v>4023</c:v>
                </c:pt>
                <c:pt idx="5">
                  <c:v>4214</c:v>
                </c:pt>
                <c:pt idx="6">
                  <c:v>4651</c:v>
                </c:pt>
                <c:pt idx="7">
                  <c:v>4618</c:v>
                </c:pt>
                <c:pt idx="8">
                  <c:v>4678</c:v>
                </c:pt>
                <c:pt idx="9">
                  <c:v>4576</c:v>
                </c:pt>
                <c:pt idx="10">
                  <c:v>4065</c:v>
                </c:pt>
                <c:pt idx="11">
                  <c:v>3837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63456"/>
        <c:axId val="6165248"/>
      </c:lineChart>
      <c:catAx>
        <c:axId val="6163456"/>
        <c:scaling>
          <c:orientation val="minMax"/>
        </c:scaling>
        <c:delete val="0"/>
        <c:axPos val="b"/>
        <c:majorTickMark val="out"/>
        <c:minorTickMark val="none"/>
        <c:tickLblPos val="nextTo"/>
        <c:crossAx val="6165248"/>
        <c:crosses val="autoZero"/>
        <c:auto val="1"/>
        <c:lblAlgn val="ctr"/>
        <c:lblOffset val="100"/>
        <c:noMultiLvlLbl val="0"/>
      </c:catAx>
      <c:valAx>
        <c:axId val="61652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crossAx val="6163456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"/>
          <c:y val="0.93025254225520926"/>
          <c:w val="0.99874638564041363"/>
          <c:h val="6.9747374587167454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22601788915677"/>
          <c:y val="0.13559418087273112"/>
          <c:w val="0.82497740276098752"/>
          <c:h val="0.66477613857542983"/>
        </c:manualLayout>
      </c:layout>
      <c:lineChart>
        <c:grouping val="standard"/>
        <c:varyColors val="0"/>
        <c:ser>
          <c:idx val="0"/>
          <c:order val="0"/>
          <c:tx>
            <c:strRef>
              <c:f>'[Languages to 2012-13.xlsx]MFL UG by mode'!$A$5</c:f>
              <c:strCache>
                <c:ptCount val="1"/>
                <c:pt idx="0">
                  <c:v>Full-time modern languages: Eastern, Asiatic and African</c:v>
                </c:pt>
              </c:strCache>
            </c:strRef>
          </c:tx>
          <c:spPr>
            <a:ln w="44450"/>
          </c:spPr>
          <c:cat>
            <c:strRef>
              <c:f>'[Languages to 2012-13.xlsx]MFL UG by mode'!$B$4:$I$4</c:f>
              <c:strCache>
                <c:ptCount val="8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</c:strCache>
            </c:strRef>
          </c:cat>
          <c:val>
            <c:numRef>
              <c:f>'[Languages to 2012-13.xlsx]MFL UG by mode'!$B$5:$I$5</c:f>
              <c:numCache>
                <c:formatCode>#,##0</c:formatCode>
                <c:ptCount val="8"/>
                <c:pt idx="0">
                  <c:v>1058.3330599999999</c:v>
                </c:pt>
                <c:pt idx="1">
                  <c:v>1096.9995600000002</c:v>
                </c:pt>
                <c:pt idx="2">
                  <c:v>894.62999999999988</c:v>
                </c:pt>
                <c:pt idx="3">
                  <c:v>985.88</c:v>
                </c:pt>
                <c:pt idx="4">
                  <c:v>1006.4100000000002</c:v>
                </c:pt>
                <c:pt idx="5">
                  <c:v>1064.0299999999997</c:v>
                </c:pt>
                <c:pt idx="6">
                  <c:v>1005.27</c:v>
                </c:pt>
                <c:pt idx="7">
                  <c:v>884.24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'[Languages to 2012-13.xlsx]MFL UG by mode'!$A$6</c:f>
              <c:strCache>
                <c:ptCount val="1"/>
                <c:pt idx="0">
                  <c:v>Full-time modern languages: European</c:v>
                </c:pt>
              </c:strCache>
            </c:strRef>
          </c:tx>
          <c:spPr>
            <a:ln w="44450"/>
          </c:spPr>
          <c:cat>
            <c:strRef>
              <c:f>'[Languages to 2012-13.xlsx]MFL UG by mode'!$B$4:$I$4</c:f>
              <c:strCache>
                <c:ptCount val="8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</c:strCache>
            </c:strRef>
          </c:cat>
          <c:val>
            <c:numRef>
              <c:f>'[Languages to 2012-13.xlsx]MFL UG by mode'!$B$6:$I$6</c:f>
              <c:numCache>
                <c:formatCode>#,##0</c:formatCode>
                <c:ptCount val="8"/>
                <c:pt idx="0">
                  <c:v>5468.0800899999986</c:v>
                </c:pt>
                <c:pt idx="1">
                  <c:v>5384.58043</c:v>
                </c:pt>
                <c:pt idx="2">
                  <c:v>5494.5199999999995</c:v>
                </c:pt>
                <c:pt idx="3">
                  <c:v>5863.04</c:v>
                </c:pt>
                <c:pt idx="4">
                  <c:v>5651.98</c:v>
                </c:pt>
                <c:pt idx="5">
                  <c:v>5578.4400000000005</c:v>
                </c:pt>
                <c:pt idx="6">
                  <c:v>5581.5299999999988</c:v>
                </c:pt>
                <c:pt idx="7">
                  <c:v>4373.4199999999992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'[Languages to 2012-13.xlsx]MFL UG by mode'!$A$7</c:f>
              <c:strCache>
                <c:ptCount val="1"/>
                <c:pt idx="0">
                  <c:v>Part-time modern languages: Eastern, Asiatic and African</c:v>
                </c:pt>
              </c:strCache>
            </c:strRef>
          </c:tx>
          <c:spPr>
            <a:ln w="44450"/>
          </c:spPr>
          <c:cat>
            <c:strRef>
              <c:f>'[Languages to 2012-13.xlsx]MFL UG by mode'!$B$4:$I$4</c:f>
              <c:strCache>
                <c:ptCount val="8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</c:strCache>
            </c:strRef>
          </c:cat>
          <c:val>
            <c:numRef>
              <c:f>'[Languages to 2012-13.xlsx]MFL UG by mode'!$B$7:$I$7</c:f>
              <c:numCache>
                <c:formatCode>#,##0</c:formatCode>
                <c:ptCount val="8"/>
                <c:pt idx="0">
                  <c:v>1928.5</c:v>
                </c:pt>
                <c:pt idx="1">
                  <c:v>1959.4999800000003</c:v>
                </c:pt>
                <c:pt idx="2">
                  <c:v>1551.4599999999998</c:v>
                </c:pt>
                <c:pt idx="3">
                  <c:v>1421.1100000000001</c:v>
                </c:pt>
                <c:pt idx="4">
                  <c:v>1786.6599999999999</c:v>
                </c:pt>
                <c:pt idx="5">
                  <c:v>1486.55</c:v>
                </c:pt>
                <c:pt idx="6">
                  <c:v>1232.5700000000002</c:v>
                </c:pt>
                <c:pt idx="7">
                  <c:v>566.16999999999996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'[Languages to 2012-13.xlsx]MFL UG by mode'!$A$8</c:f>
              <c:strCache>
                <c:ptCount val="1"/>
                <c:pt idx="0">
                  <c:v>Part-time modern languages: European</c:v>
                </c:pt>
              </c:strCache>
            </c:strRef>
          </c:tx>
          <c:spPr>
            <a:ln w="44450"/>
          </c:spPr>
          <c:cat>
            <c:strRef>
              <c:f>'[Languages to 2012-13.xlsx]MFL UG by mode'!$B$4:$I$4</c:f>
              <c:strCache>
                <c:ptCount val="8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</c:strCache>
            </c:strRef>
          </c:cat>
          <c:val>
            <c:numRef>
              <c:f>'[Languages to 2012-13.xlsx]MFL UG by mode'!$B$8:$I$8</c:f>
              <c:numCache>
                <c:formatCode>#,##0</c:formatCode>
                <c:ptCount val="8"/>
                <c:pt idx="0">
                  <c:v>15022.000060000002</c:v>
                </c:pt>
                <c:pt idx="1">
                  <c:v>14600.333270000001</c:v>
                </c:pt>
                <c:pt idx="2">
                  <c:v>13550.760000000002</c:v>
                </c:pt>
                <c:pt idx="3">
                  <c:v>10607.599999999999</c:v>
                </c:pt>
                <c:pt idx="4">
                  <c:v>12664.880000000001</c:v>
                </c:pt>
                <c:pt idx="5">
                  <c:v>10812.619999999999</c:v>
                </c:pt>
                <c:pt idx="6">
                  <c:v>10025.92</c:v>
                </c:pt>
                <c:pt idx="7">
                  <c:v>7065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907584"/>
        <c:axId val="180720000"/>
      </c:lineChart>
      <c:catAx>
        <c:axId val="157907584"/>
        <c:scaling>
          <c:orientation val="minMax"/>
        </c:scaling>
        <c:delete val="0"/>
        <c:axPos val="b"/>
        <c:majorTickMark val="out"/>
        <c:minorTickMark val="none"/>
        <c:tickLblPos val="nextTo"/>
        <c:crossAx val="180720000"/>
        <c:crosses val="autoZero"/>
        <c:auto val="1"/>
        <c:lblAlgn val="ctr"/>
        <c:lblOffset val="100"/>
        <c:noMultiLvlLbl val="0"/>
      </c:catAx>
      <c:valAx>
        <c:axId val="1807200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crossAx val="157907584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1.2716535433070992E-3"/>
          <c:y val="0.90102932421855608"/>
          <c:w val="0.99745669291338568"/>
          <c:h val="9.897067578144389E-2"/>
        </c:manualLayout>
      </c:layout>
      <c:overlay val="0"/>
      <c:txPr>
        <a:bodyPr/>
        <a:lstStyle/>
        <a:p>
          <a:pPr>
            <a:defRPr sz="145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07826721278093"/>
          <c:y val="3.3371925184404287E-2"/>
          <c:w val="0.82291776753025936"/>
          <c:h val="0.79041321221935035"/>
        </c:manualLayout>
      </c:layout>
      <c:lineChart>
        <c:grouping val="standard"/>
        <c:varyColors val="0"/>
        <c:ser>
          <c:idx val="0"/>
          <c:order val="0"/>
          <c:tx>
            <c:strRef>
              <c:f>'[Languages to 2012-13.xlsx]MFL single joint'!$C$3</c:f>
              <c:strCache>
                <c:ptCount val="1"/>
                <c:pt idx="0">
                  <c:v>Single MFL, or joint honours wholly within MFL</c:v>
                </c:pt>
              </c:strCache>
            </c:strRef>
          </c:tx>
          <c:spPr>
            <a:ln w="41275"/>
          </c:spPr>
          <c:cat>
            <c:strRef>
              <c:f>'[Languages to 2012-13.xlsx]MFL single joint'!$D$2:$H$2</c:f>
              <c:strCache>
                <c:ptCount val="5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</c:strCache>
            </c:strRef>
          </c:cat>
          <c:val>
            <c:numRef>
              <c:f>'[Languages to 2012-13.xlsx]MFL single joint'!$D$3:$H$3</c:f>
              <c:numCache>
                <c:formatCode>General</c:formatCode>
                <c:ptCount val="5"/>
                <c:pt idx="0">
                  <c:v>14503</c:v>
                </c:pt>
                <c:pt idx="1">
                  <c:v>16745</c:v>
                </c:pt>
                <c:pt idx="2">
                  <c:v>14806</c:v>
                </c:pt>
                <c:pt idx="3">
                  <c:v>13922</c:v>
                </c:pt>
                <c:pt idx="4">
                  <c:v>10514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'[Languages to 2012-13.xlsx]MFL single joint'!$C$4</c:f>
              <c:strCache>
                <c:ptCount val="1"/>
                <c:pt idx="0">
                  <c:v>MFL as joint honours with another (non-MFL) subject area</c:v>
                </c:pt>
              </c:strCache>
            </c:strRef>
          </c:tx>
          <c:spPr>
            <a:ln w="41275"/>
          </c:spPr>
          <c:cat>
            <c:strRef>
              <c:f>'[Languages to 2012-13.xlsx]MFL single joint'!$D$2:$H$2</c:f>
              <c:strCache>
                <c:ptCount val="5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</c:strCache>
            </c:strRef>
          </c:cat>
          <c:val>
            <c:numRef>
              <c:f>'[Languages to 2012-13.xlsx]MFL single joint'!$D$4:$H$4</c:f>
              <c:numCache>
                <c:formatCode>General</c:formatCode>
                <c:ptCount val="5"/>
                <c:pt idx="0">
                  <c:v>4861</c:v>
                </c:pt>
                <c:pt idx="1">
                  <c:v>4512</c:v>
                </c:pt>
                <c:pt idx="2">
                  <c:v>4595</c:v>
                </c:pt>
                <c:pt idx="3">
                  <c:v>4418</c:v>
                </c:pt>
                <c:pt idx="4">
                  <c:v>3489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888512"/>
        <c:axId val="33931264"/>
      </c:lineChart>
      <c:catAx>
        <c:axId val="33888512"/>
        <c:scaling>
          <c:orientation val="minMax"/>
        </c:scaling>
        <c:delete val="0"/>
        <c:axPos val="b"/>
        <c:majorTickMark val="out"/>
        <c:minorTickMark val="none"/>
        <c:tickLblPos val="nextTo"/>
        <c:crossAx val="33931264"/>
        <c:crosses val="autoZero"/>
        <c:auto val="1"/>
        <c:lblAlgn val="ctr"/>
        <c:lblOffset val="100"/>
        <c:noMultiLvlLbl val="0"/>
      </c:catAx>
      <c:valAx>
        <c:axId val="3393126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crossAx val="338885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1234316184348804E-3"/>
          <c:y val="0.94972984060645094"/>
          <c:w val="0.99302514308004664"/>
          <c:h val="5.0264248645078828E-2"/>
        </c:manualLayout>
      </c:layout>
      <c:overlay val="0"/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36512842191365"/>
          <c:y val="3.3371925184404287E-2"/>
          <c:w val="0.84663090632112659"/>
          <c:h val="0.7875400258966441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'[Languages to 2012-13.xlsx]POLAR3 UG MFL'!$B$5</c:f>
              <c:strCache>
                <c:ptCount val="1"/>
                <c:pt idx="0">
                  <c:v>POLAR3 Quintile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'[Languages to 2012-13.xlsx]POLAR3 UG MFL'!$C$4:$J$4</c:f>
              <c:strCache>
                <c:ptCount val="8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</c:strCache>
            </c:strRef>
          </c:cat>
          <c:val>
            <c:numRef>
              <c:f>'[Languages to 2012-13.xlsx]POLAR3 UG MFL'!$C$5:$J$5</c:f>
              <c:numCache>
                <c:formatCode>0%</c:formatCode>
                <c:ptCount val="8"/>
                <c:pt idx="0">
                  <c:v>6.2042925292668895E-2</c:v>
                </c:pt>
                <c:pt idx="1">
                  <c:v>6.4098732274498457E-2</c:v>
                </c:pt>
                <c:pt idx="2">
                  <c:v>6.3385972591669767E-2</c:v>
                </c:pt>
                <c:pt idx="3">
                  <c:v>6.2926308163628653E-2</c:v>
                </c:pt>
                <c:pt idx="4">
                  <c:v>6.6024438697934576E-2</c:v>
                </c:pt>
                <c:pt idx="5">
                  <c:v>6.8375973883419858E-2</c:v>
                </c:pt>
                <c:pt idx="6">
                  <c:v>7.085498574354443E-2</c:v>
                </c:pt>
                <c:pt idx="7">
                  <c:v>7.6524157403050241E-2</c:v>
                </c:pt>
              </c:numCache>
            </c:numRef>
          </c:val>
        </c:ser>
        <c:ser>
          <c:idx val="1"/>
          <c:order val="1"/>
          <c:tx>
            <c:strRef>
              <c:f>'[Languages to 2012-13.xlsx]POLAR3 UG MFL'!$B$6</c:f>
              <c:strCache>
                <c:ptCount val="1"/>
                <c:pt idx="0">
                  <c:v>POLAR3 Quintile 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'[Languages to 2012-13.xlsx]POLAR3 UG MFL'!$C$4:$J$4</c:f>
              <c:strCache>
                <c:ptCount val="8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</c:strCache>
            </c:strRef>
          </c:cat>
          <c:val>
            <c:numRef>
              <c:f>'[Languages to 2012-13.xlsx]POLAR3 UG MFL'!$C$6:$J$6</c:f>
              <c:numCache>
                <c:formatCode>0%</c:formatCode>
                <c:ptCount val="8"/>
                <c:pt idx="0">
                  <c:v>0.11217891432903343</c:v>
                </c:pt>
                <c:pt idx="1">
                  <c:v>0.10837501081762624</c:v>
                </c:pt>
                <c:pt idx="2">
                  <c:v>0.10683019630290583</c:v>
                </c:pt>
                <c:pt idx="3">
                  <c:v>0.10583953929555932</c:v>
                </c:pt>
                <c:pt idx="4">
                  <c:v>0.10911956316659821</c:v>
                </c:pt>
                <c:pt idx="5">
                  <c:v>0.11189255181541503</c:v>
                </c:pt>
                <c:pt idx="6">
                  <c:v>0.10646640697160756</c:v>
                </c:pt>
                <c:pt idx="7">
                  <c:v>0.11233018846091537</c:v>
                </c:pt>
              </c:numCache>
            </c:numRef>
          </c:val>
        </c:ser>
        <c:ser>
          <c:idx val="2"/>
          <c:order val="2"/>
          <c:tx>
            <c:strRef>
              <c:f>'[Languages to 2012-13.xlsx]POLAR3 UG MFL'!$B$7</c:f>
              <c:strCache>
                <c:ptCount val="1"/>
                <c:pt idx="0">
                  <c:v>POLAR3 Quintile 3</c:v>
                </c:pt>
              </c:strCache>
            </c:strRef>
          </c:tx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'[Languages to 2012-13.xlsx]POLAR3 UG MFL'!$C$4:$J$4</c:f>
              <c:strCache>
                <c:ptCount val="8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</c:strCache>
            </c:strRef>
          </c:cat>
          <c:val>
            <c:numRef>
              <c:f>'[Languages to 2012-13.xlsx]POLAR3 UG MFL'!$C$7:$J$7</c:f>
              <c:numCache>
                <c:formatCode>0%</c:formatCode>
                <c:ptCount val="8"/>
                <c:pt idx="0">
                  <c:v>0.1561570781990963</c:v>
                </c:pt>
                <c:pt idx="1">
                  <c:v>0.15979082093757674</c:v>
                </c:pt>
                <c:pt idx="2">
                  <c:v>0.16095828142361698</c:v>
                </c:pt>
                <c:pt idx="3">
                  <c:v>0.16510519950147656</c:v>
                </c:pt>
                <c:pt idx="4">
                  <c:v>0.15716299282884189</c:v>
                </c:pt>
                <c:pt idx="5">
                  <c:v>0.15946970833642626</c:v>
                </c:pt>
                <c:pt idx="6">
                  <c:v>0.1568547447893659</c:v>
                </c:pt>
                <c:pt idx="7">
                  <c:v>0.16737959870090796</c:v>
                </c:pt>
              </c:numCache>
            </c:numRef>
          </c:val>
        </c:ser>
        <c:ser>
          <c:idx val="3"/>
          <c:order val="3"/>
          <c:tx>
            <c:strRef>
              <c:f>'[Languages to 2012-13.xlsx]POLAR3 UG MFL'!$B$8</c:f>
              <c:strCache>
                <c:ptCount val="1"/>
                <c:pt idx="0">
                  <c:v>POLAR3 Quintile 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'[Languages to 2012-13.xlsx]POLAR3 UG MFL'!$C$4:$J$4</c:f>
              <c:strCache>
                <c:ptCount val="8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</c:strCache>
            </c:strRef>
          </c:cat>
          <c:val>
            <c:numRef>
              <c:f>'[Languages to 2012-13.xlsx]POLAR3 UG MFL'!$C$8:$J$8</c:f>
              <c:numCache>
                <c:formatCode>0%</c:formatCode>
                <c:ptCount val="8"/>
                <c:pt idx="0">
                  <c:v>0.24711485628997751</c:v>
                </c:pt>
                <c:pt idx="1">
                  <c:v>0.24154589095231827</c:v>
                </c:pt>
                <c:pt idx="2">
                  <c:v>0.24964308562577867</c:v>
                </c:pt>
                <c:pt idx="3">
                  <c:v>0.25096542874859562</c:v>
                </c:pt>
                <c:pt idx="4">
                  <c:v>0.24444881334219087</c:v>
                </c:pt>
                <c:pt idx="5">
                  <c:v>0.24925571852972622</c:v>
                </c:pt>
                <c:pt idx="6">
                  <c:v>0.23532548893618732</c:v>
                </c:pt>
                <c:pt idx="7">
                  <c:v>0.23829544314929529</c:v>
                </c:pt>
              </c:numCache>
            </c:numRef>
          </c:val>
        </c:ser>
        <c:ser>
          <c:idx val="4"/>
          <c:order val="4"/>
          <c:tx>
            <c:strRef>
              <c:f>'[Languages to 2012-13.xlsx]POLAR3 UG MFL'!$B$9</c:f>
              <c:strCache>
                <c:ptCount val="1"/>
                <c:pt idx="0">
                  <c:v>POLAR3 Quintile 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'[Languages to 2012-13.xlsx]POLAR3 UG MFL'!$C$4:$J$4</c:f>
              <c:strCache>
                <c:ptCount val="8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</c:strCache>
            </c:strRef>
          </c:cat>
          <c:val>
            <c:numRef>
              <c:f>'[Languages to 2012-13.xlsx]POLAR3 UG MFL'!$C$9:$J$9</c:f>
              <c:numCache>
                <c:formatCode>0%</c:formatCode>
                <c:ptCount val="8"/>
                <c:pt idx="0">
                  <c:v>0.42250622588922382</c:v>
                </c:pt>
                <c:pt idx="1">
                  <c:v>0.4261895450179804</c:v>
                </c:pt>
                <c:pt idx="2">
                  <c:v>0.41918246405602883</c:v>
                </c:pt>
                <c:pt idx="3">
                  <c:v>0.41516352429073988</c:v>
                </c:pt>
                <c:pt idx="4">
                  <c:v>0.4232441919644343</c:v>
                </c:pt>
                <c:pt idx="5">
                  <c:v>0.41100604743501251</c:v>
                </c:pt>
                <c:pt idx="6">
                  <c:v>0.43049837355929482</c:v>
                </c:pt>
                <c:pt idx="7">
                  <c:v>0.40547061228583109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0657536"/>
        <c:axId val="180675712"/>
      </c:barChart>
      <c:catAx>
        <c:axId val="180657536"/>
        <c:scaling>
          <c:orientation val="minMax"/>
        </c:scaling>
        <c:delete val="0"/>
        <c:axPos val="b"/>
        <c:majorTickMark val="out"/>
        <c:minorTickMark val="none"/>
        <c:tickLblPos val="nextTo"/>
        <c:crossAx val="180675712"/>
        <c:crosses val="autoZero"/>
        <c:auto val="1"/>
        <c:lblAlgn val="ctr"/>
        <c:lblOffset val="100"/>
        <c:noMultiLvlLbl val="0"/>
      </c:catAx>
      <c:valAx>
        <c:axId val="18067571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80657536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2.2601535065673748E-3"/>
          <c:y val="0.93963514593406583"/>
          <c:w val="0.99547969298686523"/>
          <c:h val="5.6190096752466147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23704631109358E-2"/>
          <c:y val="3.4204505893469933E-2"/>
          <c:w val="0.78132260913686502"/>
          <c:h val="0.76946463883795346"/>
        </c:manualLayout>
      </c:layout>
      <c:barChart>
        <c:barDir val="col"/>
        <c:grouping val="clustered"/>
        <c:varyColors val="0"/>
        <c:ser>
          <c:idx val="0"/>
          <c:order val="0"/>
          <c:tx>
            <c:v>No. of respondents</c:v>
          </c:tx>
          <c:invertIfNegative val="0"/>
          <c:cat>
            <c:strRef>
              <c:f>Sheet1!$E$2:$E$4</c:f>
              <c:strCache>
                <c:ptCount val="3"/>
                <c:pt idx="0">
                  <c:v>Increase in numbers</c:v>
                </c:pt>
                <c:pt idx="1">
                  <c:v>About the same</c:v>
                </c:pt>
                <c:pt idx="2">
                  <c:v>Decrease in numbers</c:v>
                </c:pt>
              </c:strCache>
            </c:strRef>
          </c:cat>
          <c:val>
            <c:numRef>
              <c:f>Sheet1!$F$2:$F$4</c:f>
              <c:numCache>
                <c:formatCode>0</c:formatCode>
                <c:ptCount val="3"/>
                <c:pt idx="0">
                  <c:v>30</c:v>
                </c:pt>
                <c:pt idx="1">
                  <c:v>19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98336"/>
        <c:axId val="46799872"/>
      </c:barChart>
      <c:catAx>
        <c:axId val="46798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0" i="0" baseline="0">
                <a:latin typeface="+mj-lt"/>
              </a:defRPr>
            </a:pPr>
            <a:endParaRPr lang="en-US"/>
          </a:p>
        </c:txPr>
        <c:crossAx val="46799872"/>
        <c:crosses val="autoZero"/>
        <c:auto val="1"/>
        <c:lblAlgn val="ctr"/>
        <c:lblOffset val="100"/>
        <c:noMultiLvlLbl val="0"/>
      </c:catAx>
      <c:valAx>
        <c:axId val="4679987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679833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 b="0" baseline="0">
                <a:latin typeface="+mj-lt"/>
              </a:defRPr>
            </a:pPr>
            <a:endParaRPr lang="en-US"/>
          </a:p>
        </c:txPr>
      </c:legendEntry>
      <c:layout>
        <c:manualLayout>
          <c:xMode val="edge"/>
          <c:yMode val="edge"/>
          <c:x val="0.43893146487997053"/>
          <c:y val="3.2957548085484595E-2"/>
          <c:w val="0.55755656620508642"/>
          <c:h val="0.13098893611749857"/>
        </c:manualLayout>
      </c:layout>
      <c:overlay val="0"/>
      <c:txPr>
        <a:bodyPr/>
        <a:lstStyle/>
        <a:p>
          <a:pPr>
            <a:defRPr sz="1100" b="0" baseline="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 baseline="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227951944733415"/>
          <c:y val="0"/>
          <c:w val="0.43675655623951387"/>
          <c:h val="0.80538918465151366"/>
        </c:manualLayout>
      </c:layout>
      <c:barChart>
        <c:barDir val="bar"/>
        <c:grouping val="clustered"/>
        <c:varyColors val="0"/>
        <c:ser>
          <c:idx val="0"/>
          <c:order val="0"/>
          <c:tx>
            <c:v>No of HEIs reporting an increase</c:v>
          </c:tx>
          <c:invertIfNegative val="0"/>
          <c:cat>
            <c:strRef>
              <c:f>Sheet1!$D$43:$D$47</c:f>
              <c:strCache>
                <c:ptCount val="5"/>
                <c:pt idx="0">
                  <c:v>Japanese</c:v>
                </c:pt>
                <c:pt idx="1">
                  <c:v>Spanish</c:v>
                </c:pt>
                <c:pt idx="2">
                  <c:v>Arabic</c:v>
                </c:pt>
                <c:pt idx="3">
                  <c:v>Chinese</c:v>
                </c:pt>
                <c:pt idx="4">
                  <c:v>German</c:v>
                </c:pt>
              </c:strCache>
            </c:strRef>
          </c:cat>
          <c:val>
            <c:numRef>
              <c:f>Sheet1!$E$43:$E$47</c:f>
              <c:numCache>
                <c:formatCode>General</c:formatCode>
                <c:ptCount val="5"/>
                <c:pt idx="0">
                  <c:v>10</c:v>
                </c:pt>
                <c:pt idx="1">
                  <c:v>12</c:v>
                </c:pt>
                <c:pt idx="2">
                  <c:v>16</c:v>
                </c:pt>
                <c:pt idx="3">
                  <c:v>24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95712"/>
        <c:axId val="47362048"/>
      </c:barChart>
      <c:catAx>
        <c:axId val="469957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0" i="0" baseline="0">
                <a:latin typeface="+mj-lt"/>
              </a:defRPr>
            </a:pPr>
            <a:endParaRPr lang="en-US"/>
          </a:p>
        </c:txPr>
        <c:crossAx val="47362048"/>
        <c:crosses val="autoZero"/>
        <c:auto val="1"/>
        <c:lblAlgn val="ctr"/>
        <c:lblOffset val="100"/>
        <c:noMultiLvlLbl val="0"/>
      </c:catAx>
      <c:valAx>
        <c:axId val="473620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699571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 b="0" i="0" baseline="0">
                <a:latin typeface="+mj-lt"/>
              </a:defRPr>
            </a:pPr>
            <a:endParaRPr lang="en-US"/>
          </a:p>
        </c:txPr>
      </c:legendEntry>
      <c:layout>
        <c:manualLayout>
          <c:xMode val="edge"/>
          <c:yMode val="edge"/>
          <c:x val="0.75613757562291062"/>
          <c:y val="8.1784804692393645E-2"/>
          <c:w val="0.24073650907474928"/>
          <c:h val="0.24956613216870158"/>
        </c:manualLayout>
      </c:layout>
      <c:overlay val="0"/>
      <c:txPr>
        <a:bodyPr/>
        <a:lstStyle/>
        <a:p>
          <a:pPr>
            <a:defRPr sz="1100" b="0" i="0" baseline="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163" cy="511175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r">
              <a:defRPr sz="1200"/>
            </a:lvl1pPr>
          </a:lstStyle>
          <a:p>
            <a:fld id="{3B161495-C40F-42AA-891A-5F7CB3A65ABA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850"/>
            <a:ext cx="3078163" cy="511175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r">
              <a:defRPr sz="1200"/>
            </a:lvl1pPr>
          </a:lstStyle>
          <a:p>
            <a:fld id="{E02B8693-A986-47D9-96BE-D591CCBC8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195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1731"/>
          </a:xfrm>
          <a:prstGeom prst="rect">
            <a:avLst/>
          </a:prstGeom>
        </p:spPr>
        <p:txBody>
          <a:bodyPr vert="horz" lIns="99067" tIns="49534" rIns="99067" bIns="4953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1731"/>
          </a:xfrm>
          <a:prstGeom prst="rect">
            <a:avLst/>
          </a:prstGeom>
        </p:spPr>
        <p:txBody>
          <a:bodyPr vert="horz" lIns="99067" tIns="49534" rIns="99067" bIns="49534" rtlCol="0"/>
          <a:lstStyle>
            <a:lvl1pPr algn="r">
              <a:defRPr sz="1300"/>
            </a:lvl1pPr>
          </a:lstStyle>
          <a:p>
            <a:fld id="{73C917BA-1307-47E8-A61C-A03EBC0F542B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7" tIns="49534" rIns="99067" bIns="4953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67" tIns="49534" rIns="99067" bIns="4953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1731"/>
          </a:xfrm>
          <a:prstGeom prst="rect">
            <a:avLst/>
          </a:prstGeom>
        </p:spPr>
        <p:txBody>
          <a:bodyPr vert="horz" lIns="99067" tIns="49534" rIns="99067" bIns="4953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1"/>
          </a:xfrm>
          <a:prstGeom prst="rect">
            <a:avLst/>
          </a:prstGeom>
        </p:spPr>
        <p:txBody>
          <a:bodyPr vert="horz" lIns="99067" tIns="49534" rIns="99067" bIns="49534" rtlCol="0" anchor="b"/>
          <a:lstStyle>
            <a:lvl1pPr algn="r">
              <a:defRPr sz="1300"/>
            </a:lvl1pPr>
          </a:lstStyle>
          <a:p>
            <a:fld id="{7315DA73-0DAD-4313-8819-C466F3743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25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cademy.ac.uk/assets/documents/disciplines/Languages/UCML_AULC_Survey_of_Institution_Wide_Language_Provision.pd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r>
              <a:rPr lang="en-GB" baseline="0" dirty="0" smtClean="0"/>
              <a:t> to talk…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FB0CE-DB3B-45AD-8556-D7D03CD3C4D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03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 smtClean="0">
              <a:effectLst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Latest data illustrates a general fall in number students taking ‘A’ level (though slight recovery 2005-6 to 2009-10, driven by a slight increase in Spanish and other languages)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Particular impact on French – by far the dominant MFL in 1990s, dropped 20% since 2005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 continuing headache: much smaller numbers flattering out 2005-06 to 09-10, but since then dropped to MFL with lowest number of ‘A’ level entries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concern (not illustrated) = decrease in number of students undertaking a second ‘A’ level in a foreign language– essential for some careers including Translation/Interpreting</a:t>
            </a:r>
          </a:p>
          <a:p>
            <a:endParaRPr lang="en-GB" sz="9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8D08D-49DC-4E1E-93CD-4E9D10D06FA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434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>
              <a:effectLst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 EU 2008-9 to 2011-12, following which both EU/non EU have decline, with non-EU steeper decline from a smaller pool of students (- 14% decline post-HE funding changes in 2012)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Saw decline in several subjects post HE funding changes -  most are  bouncing back, but not MFL)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8D08D-49DC-4E1E-93CD-4E9D10D06FA8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849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>
              <a:effectLst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 - FT population maintained broadly flat until 2011-12 then decline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Non-EU: FT relatively flat, (884 students)  PT has fallen to concerning low level (566 students) with suspected longer-term decline for PT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8D08D-49DC-4E1E-93CD-4E9D10D06FA8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849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>
              <a:effectLst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2011-12 sharp decline in MFL single honours (more so than with other subjects)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MFL single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still most popular mode of modern language study but can see gap is closing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8D08D-49DC-4E1E-93CD-4E9D10D06FA8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849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>
              <a:effectLst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MFL dominated by entrants from highest-participation wards (5) (almost double as many than the next highest (4) and five times more than the lowest participation ward (1) – although 2012-13 has seen a slight (1%) increase (the Routes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effect??)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8D08D-49DC-4E1E-93CD-4E9D10D06FA8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849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Most recent UCML-AULC  survey of Institution-wide Language Provision in universities in the UK (2012-13)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indicates evidence of growth in university non-specialist language study through language centres and institution-wide language programmes. These typically comprise elective language course units taken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academic credit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language courses studied in addition to/alongside a student’s degree programme. These courses are not a compulsory component of the degree programme for which they are registered.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Chart 1: half of responding institutions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reported an increase in numbers,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in some institutions the increases were highly significant.  Suggests recruitment onto IWLP courses generally appears to be buoyant,  unlike the languages sector in HE as a whole.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Chart 2: Study indicated a positive picture of student recruitment onto IWLP courses, with continued growth in non-European languages, particularly Chinese and Arabic. Also interesting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growth in German, particularly struggling at degree level recruitment.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subject areas fairly consistent since 2009-10, showing slight increase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Assuming accredited study of  module MFL outside other area of study, is worth 20 credits: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one module give sufficient skills for proficient, in-depth MFL skills,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enough language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cultural learning to meet the national capacity?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2.4% of the student population sufficient (of over 300,000 students!)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http://www.heacademy.ac.uk/assets/documents/disciplines/Languages/UCML_AULC_Survey_of_Institution_Wide_Language_Provision.pdf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8D08D-49DC-4E1E-93CD-4E9D10D06FA8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856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A66A6F-3094-4B7C-9955-399DA6741145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3777" y="4860928"/>
            <a:ext cx="5192712" cy="32258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endParaRPr lang="en-GB" sz="1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8850" indent="-29571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2846" indent="-23656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55985" indent="-23656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29123" indent="-23656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02261" indent="-2365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75399" indent="-2365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8539" indent="-2365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21676" indent="-2365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B0D2B8-3A05-4086-AEC1-2B0782522FD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4AFFF-0B66-45E8-9EA8-8FBB743BB008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196B99-64F1-4C74-A677-8E7038BB1B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745">
              <a:buFont typeface="Arial" pitchFamily="34" charset="0"/>
              <a:buChar char="•"/>
              <a:defRPr/>
            </a:pPr>
            <a:endParaRPr lang="en-GB" dirty="0" smtClean="0">
              <a:latin typeface="Calibri" pitchFamily="34" charset="0"/>
            </a:endParaRPr>
          </a:p>
          <a:p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Data based on institutional financial forecasts and includes actual income for the period up to and including 2011-12, and forecast income for 2012-13 to 2014-15. *‘Other fee income’ includes part-time fee income (Home and EU), full-time postgraduate fee income (Home and EU) and other fees and support grants.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2FC42-8FA9-4DD7-8804-C7C51403A712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Frame broadly in terms of wider HE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what’s happening at bigger level, the HE reforms):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we are now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Changing role of HEFCE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 HEFCE/BIS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broader BIS agenda)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we might be after General election in May 2015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FB0CE-DB3B-45AD-8556-D7D03CD3C4D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746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A66A6F-3094-4B7C-9955-399DA674114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3777" y="4860928"/>
            <a:ext cx="5192712" cy="32258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Speaking notes:</a:t>
            </a: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endParaRPr lang="en-GB" sz="1000" dirty="0">
              <a:solidFill>
                <a:prstClr val="black"/>
              </a:solidFill>
              <a:latin typeface="Calibri" pitchFamily="34" charset="0"/>
            </a:endParaRP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This gives the context – key developments in HE in the last year or so</a:t>
            </a: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Could also refer to ‘Uncertainties’ here (or in policy themes slide)</a:t>
            </a: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endParaRPr lang="en-GB" sz="1000" dirty="0">
              <a:solidFill>
                <a:prstClr val="black"/>
              </a:solidFill>
              <a:latin typeface="Calibri" pitchFamily="34" charset="0"/>
            </a:endParaRPr>
          </a:p>
          <a:p>
            <a:pPr marL="343839" lvl="1" indent="-343839" defTabSz="871836">
              <a:spcAft>
                <a:spcPts val="955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legislation</a:t>
            </a:r>
          </a:p>
          <a:p>
            <a:pPr marL="343839" lvl="1" indent="-343839" defTabSz="871836">
              <a:spcAft>
                <a:spcPts val="955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student number controls from 2013-14</a:t>
            </a:r>
          </a:p>
          <a:p>
            <a:pPr marL="343839" lvl="1" indent="-343839" defTabSz="871836">
              <a:spcAft>
                <a:spcPts val="955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student demand (undergraduate, postgraduate and overseas)</a:t>
            </a:r>
          </a:p>
          <a:p>
            <a:pPr marL="343839" lvl="1" indent="-343839" defTabSz="871836">
              <a:spcAft>
                <a:spcPts val="955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new providers</a:t>
            </a:r>
          </a:p>
          <a:p>
            <a:pPr marL="343839" lvl="1" indent="-343839" defTabSz="871836">
              <a:spcAft>
                <a:spcPts val="955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endParaRPr lang="en-US" sz="1000" dirty="0">
              <a:solidFill>
                <a:prstClr val="black"/>
              </a:solidFill>
              <a:latin typeface="Calibri" pitchFamily="34" charset="0"/>
            </a:endParaRP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Also set out ‘structure’ of presentation:</a:t>
            </a: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Background – developments and themes in HE</a:t>
            </a: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Financial health of the sector</a:t>
            </a: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HEFCE’s grant letter and funding for 2012-13</a:t>
            </a: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HEFCE funding for specific areas – teaching, research, KE, capital and special funding</a:t>
            </a: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Drafting notes:</a:t>
            </a: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endParaRPr lang="en-GB" sz="1000" dirty="0">
              <a:solidFill>
                <a:prstClr val="black"/>
              </a:solidFill>
              <a:latin typeface="Calibri" pitchFamily="34" charset="0"/>
            </a:endParaRP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Change pic? </a:t>
            </a: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endParaRPr lang="en-GB" sz="1000" dirty="0">
              <a:solidFill>
                <a:prstClr val="black"/>
              </a:solidFill>
              <a:latin typeface="Calibri" pitchFamily="34" charset="0"/>
            </a:endParaRP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Docs shown are </a:t>
            </a: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BIS: Innovation and research strategy for growth</a:t>
            </a: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A new fit for purpose regulatory framework for the higher education sector</a:t>
            </a: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Students at the heart of the system</a:t>
            </a:r>
          </a:p>
          <a:p>
            <a:pPr marL="343839" lvl="1" indent="-343839" defTabSz="871836">
              <a:spcAft>
                <a:spcPts val="955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endParaRPr lang="en-US" sz="1000" dirty="0">
              <a:solidFill>
                <a:prstClr val="black"/>
              </a:solidFill>
              <a:latin typeface="Calibri" pitchFamily="34" charset="0"/>
            </a:endParaRP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endParaRPr lang="en-GB" sz="1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A66A6F-3094-4B7C-9955-399DA674114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3777" y="4860928"/>
            <a:ext cx="5192712" cy="3225800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Speaking notes:</a:t>
            </a: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endParaRPr lang="en-GB" sz="1000" dirty="0">
              <a:solidFill>
                <a:prstClr val="black"/>
              </a:solidFill>
              <a:latin typeface="Calibri" pitchFamily="34" charset="0"/>
            </a:endParaRP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This gives the context – key developments in HE in the last year or so</a:t>
            </a: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Could also refer to ‘Uncertainties’ here (or in policy themes slide)</a:t>
            </a: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endParaRPr lang="en-GB" sz="1000" dirty="0">
              <a:solidFill>
                <a:prstClr val="black"/>
              </a:solidFill>
              <a:latin typeface="Calibri" pitchFamily="34" charset="0"/>
            </a:endParaRPr>
          </a:p>
          <a:p>
            <a:pPr marL="343839" lvl="1" indent="-343839" defTabSz="871836">
              <a:spcAft>
                <a:spcPts val="955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legislation</a:t>
            </a:r>
          </a:p>
          <a:p>
            <a:pPr marL="343839" lvl="1" indent="-343839" defTabSz="871836">
              <a:spcAft>
                <a:spcPts val="955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student number controls from 2013-14</a:t>
            </a:r>
          </a:p>
          <a:p>
            <a:pPr marL="343839" lvl="1" indent="-343839" defTabSz="871836">
              <a:spcAft>
                <a:spcPts val="955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student demand (undergraduate, postgraduate and overseas)</a:t>
            </a:r>
          </a:p>
          <a:p>
            <a:pPr marL="343839" lvl="1" indent="-343839" defTabSz="871836">
              <a:spcAft>
                <a:spcPts val="955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new providers</a:t>
            </a:r>
          </a:p>
          <a:p>
            <a:pPr marL="343839" lvl="1" indent="-343839" defTabSz="871836">
              <a:spcAft>
                <a:spcPts val="955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endParaRPr lang="en-US" sz="1000" dirty="0">
              <a:solidFill>
                <a:prstClr val="black"/>
              </a:solidFill>
              <a:latin typeface="Calibri" pitchFamily="34" charset="0"/>
            </a:endParaRP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Also set out ‘structure’ of presentation:</a:t>
            </a: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Background – developments and themes in HE</a:t>
            </a: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Financial health of the sector</a:t>
            </a: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HEFCE’s grant letter and funding for 2012-13</a:t>
            </a: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HEFCE funding for specific areas – teaching, research, KE, capital and special funding</a:t>
            </a: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Drafting notes:</a:t>
            </a: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endParaRPr lang="en-GB" sz="1000" dirty="0">
              <a:solidFill>
                <a:prstClr val="black"/>
              </a:solidFill>
              <a:latin typeface="Calibri" pitchFamily="34" charset="0"/>
            </a:endParaRP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Change pic? </a:t>
            </a: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endParaRPr lang="en-GB" sz="1000" dirty="0">
              <a:solidFill>
                <a:prstClr val="black"/>
              </a:solidFill>
              <a:latin typeface="Calibri" pitchFamily="34" charset="0"/>
            </a:endParaRP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Docs shown are </a:t>
            </a: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BIS: Innovation and research strategy for growth</a:t>
            </a: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A new fit for purpose regulatory framework for the higher education sector</a:t>
            </a: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r>
              <a:rPr lang="en-GB" sz="1000" dirty="0">
                <a:solidFill>
                  <a:prstClr val="black"/>
                </a:solidFill>
                <a:latin typeface="Calibri" pitchFamily="34" charset="0"/>
              </a:rPr>
              <a:t>Students at the heart of the system</a:t>
            </a:r>
          </a:p>
          <a:p>
            <a:pPr marL="343839" lvl="1" indent="-343839" defTabSz="871836">
              <a:spcAft>
                <a:spcPts val="955"/>
              </a:spcAft>
              <a:buClr>
                <a:srgbClr val="1464BE"/>
              </a:buClr>
              <a:buFont typeface="Arial" pitchFamily="34" charset="0"/>
              <a:buChar char="•"/>
              <a:defRPr/>
            </a:pPr>
            <a:endParaRPr lang="en-US" sz="1000" dirty="0">
              <a:solidFill>
                <a:prstClr val="black"/>
              </a:solidFill>
              <a:latin typeface="Calibri" pitchFamily="34" charset="0"/>
            </a:endParaRPr>
          </a:p>
          <a:p>
            <a:pPr marL="348771" lvl="1" indent="-348771" defTabSz="903347">
              <a:spcAft>
                <a:spcPts val="990"/>
              </a:spcAft>
              <a:buClr>
                <a:srgbClr val="558ED5"/>
              </a:buClr>
              <a:defRPr/>
            </a:pPr>
            <a:endParaRPr lang="en-GB" sz="1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8D08D-49DC-4E1E-93CD-4E9D10D06FA8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8D08D-49DC-4E1E-93CD-4E9D10D06FA8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Frame broadly in terms of wider HE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what’s happening at bigger level, the HE reforms):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we are now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Changing role of HEFCE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 HEFCE/BIS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broader BIS agenda)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we might be after General election in May 2015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FB0CE-DB3B-45AD-8556-D7D03CD3C4D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746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B587-4166-4630-9CA7-8D1EC8902DDA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C153-09E6-4941-9B13-76DDA936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77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B587-4166-4630-9CA7-8D1EC8902DDA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C153-09E6-4941-9B13-76DDA936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16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B587-4166-4630-9CA7-8D1EC8902DDA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C153-09E6-4941-9B13-76DDA936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366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988820"/>
            <a:ext cx="3139757" cy="2456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1505" y="1988820"/>
            <a:ext cx="3240405" cy="2520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59810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988820"/>
            <a:ext cx="3139757" cy="2456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1505" y="1988820"/>
            <a:ext cx="3240405" cy="2520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41239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988820"/>
            <a:ext cx="3139757" cy="2456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1505" y="1988820"/>
            <a:ext cx="3240405" cy="2520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25997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988820"/>
            <a:ext cx="3139757" cy="2456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1505" y="1988820"/>
            <a:ext cx="3240405" cy="2520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23464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988820"/>
            <a:ext cx="3139757" cy="2456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1505" y="1988820"/>
            <a:ext cx="3240405" cy="2520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62547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737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B587-4166-4630-9CA7-8D1EC8902DDA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C153-09E6-4941-9B13-76DDA936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681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B587-4166-4630-9CA7-8D1EC8902DDA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C153-09E6-4941-9B13-76DDA936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09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B587-4166-4630-9CA7-8D1EC8902DDA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C153-09E6-4941-9B13-76DDA936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29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B587-4166-4630-9CA7-8D1EC8902DDA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C153-09E6-4941-9B13-76DDA936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30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B587-4166-4630-9CA7-8D1EC8902DDA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C153-09E6-4941-9B13-76DDA936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4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B587-4166-4630-9CA7-8D1EC8902DDA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C153-09E6-4941-9B13-76DDA936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26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B587-4166-4630-9CA7-8D1EC8902DDA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C153-09E6-4941-9B13-76DDA936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62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B587-4166-4630-9CA7-8D1EC8902DDA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C153-09E6-4941-9B13-76DDA936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43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0B587-4166-4630-9CA7-8D1EC8902DDA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BC153-09E6-4941-9B13-76DDA936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78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77" r:id="rId14"/>
    <p:sldLayoutId id="2147483681" r:id="rId15"/>
    <p:sldLayoutId id="2147483683" r:id="rId16"/>
    <p:sldLayoutId id="2147483684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Title p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" r="278"/>
          <a:stretch>
            <a:fillRect/>
          </a:stretch>
        </p:blipFill>
        <p:spPr bwMode="auto">
          <a:xfrm>
            <a:off x="0" y="80963"/>
            <a:ext cx="914400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4"/>
          <p:cNvSpPr>
            <a:spLocks noGrp="1" noChangeArrowheads="1"/>
          </p:cNvSpPr>
          <p:nvPr>
            <p:ph type="title"/>
          </p:nvPr>
        </p:nvSpPr>
        <p:spPr>
          <a:xfrm>
            <a:off x="621584" y="2636912"/>
            <a:ext cx="7921625" cy="1152128"/>
          </a:xfrm>
        </p:spPr>
        <p:txBody>
          <a:bodyPr>
            <a:normAutofit fontScale="90000"/>
          </a:bodyPr>
          <a:lstStyle/>
          <a:p>
            <a:pPr defTabSz="912813" eaLnBrk="1" hangingPunct="1">
              <a:lnSpc>
                <a:spcPts val="5400"/>
              </a:lnSpc>
              <a:defRPr/>
            </a:pPr>
            <a:r>
              <a:rPr lang="en-GB" sz="4200" b="1" dirty="0" smtClean="0">
                <a:solidFill>
                  <a:srgbClr val="1464BE"/>
                </a:solidFill>
                <a:latin typeface="Georgia" pitchFamily="18" charset="0"/>
                <a:ea typeface="+mn-ea"/>
                <a:cs typeface="+mn-cs"/>
              </a:rPr>
              <a:t>Modern foreign languages: policy and funding context</a:t>
            </a:r>
            <a:endParaRPr lang="en-GB" sz="4200" b="1" kern="1200" dirty="0">
              <a:solidFill>
                <a:srgbClr val="1464BE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4100" name="Rectangle 15"/>
          <p:cNvSpPr>
            <a:spLocks noChangeArrowheads="1"/>
          </p:cNvSpPr>
          <p:nvPr/>
        </p:nvSpPr>
        <p:spPr bwMode="auto">
          <a:xfrm>
            <a:off x="621584" y="4939449"/>
            <a:ext cx="792162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800"/>
              </a:lnSpc>
            </a:pPr>
            <a:endParaRPr lang="en-GB" altLang="en-US" sz="2000" b="1" dirty="0" smtClean="0">
              <a:latin typeface="Calibri" pitchFamily="34" charset="0"/>
            </a:endParaRPr>
          </a:p>
          <a:p>
            <a:pPr algn="ctr" eaLnBrk="1" hangingPunct="1">
              <a:lnSpc>
                <a:spcPts val="2800"/>
              </a:lnSpc>
            </a:pPr>
            <a:r>
              <a:rPr lang="en-GB" altLang="en-US" sz="2000" b="1" dirty="0" smtClean="0">
                <a:latin typeface="Calibri" pitchFamily="34" charset="0"/>
              </a:rPr>
              <a:t>Reshaping Languages in Higher Education Conference</a:t>
            </a:r>
            <a:endParaRPr lang="en-GB" altLang="en-US" sz="2000" b="1" dirty="0">
              <a:latin typeface="Calibri" pitchFamily="34" charset="0"/>
            </a:endParaRPr>
          </a:p>
          <a:p>
            <a:pPr algn="ctr" eaLnBrk="1" hangingPunct="1">
              <a:lnSpc>
                <a:spcPts val="2800"/>
              </a:lnSpc>
            </a:pPr>
            <a:r>
              <a:rPr lang="en-GB" altLang="en-US" sz="2000" b="1" dirty="0" smtClean="0">
                <a:latin typeface="Calibri" pitchFamily="34" charset="0"/>
              </a:rPr>
              <a:t>10 July 2014</a:t>
            </a:r>
            <a:endParaRPr lang="en-US" altLang="en-US" sz="2000" b="1" dirty="0">
              <a:latin typeface="Calibri" pitchFamily="34" charset="0"/>
            </a:endParaRPr>
          </a:p>
        </p:txBody>
      </p:sp>
      <p:sp>
        <p:nvSpPr>
          <p:cNvPr id="4101" name="Rectangle 16"/>
          <p:cNvSpPr>
            <a:spLocks noChangeArrowheads="1"/>
          </p:cNvSpPr>
          <p:nvPr/>
        </p:nvSpPr>
        <p:spPr bwMode="auto">
          <a:xfrm>
            <a:off x="610152" y="4736033"/>
            <a:ext cx="7921625" cy="20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2800"/>
              </a:lnSpc>
            </a:pPr>
            <a:r>
              <a:rPr lang="en-GB" altLang="en-US" sz="2400" dirty="0" smtClean="0">
                <a:latin typeface="Calibri" pitchFamily="34" charset="0"/>
              </a:rPr>
              <a:t>Chris Millward</a:t>
            </a:r>
            <a:endParaRPr lang="en-US" alt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1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Georgia" pitchFamily="18" charset="0"/>
              </a:rPr>
              <a:t>Number of A level entries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1700809"/>
            <a:ext cx="6912768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02216"/>
              </p:ext>
            </p:extLst>
          </p:nvPr>
        </p:nvGraphicFramePr>
        <p:xfrm>
          <a:off x="-253107" y="694730"/>
          <a:ext cx="9397107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62317" y="6488668"/>
            <a:ext cx="570508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/>
              <a:t>Source: </a:t>
            </a:r>
            <a:r>
              <a:rPr lang="en-GB" sz="1700" dirty="0" err="1" smtClean="0"/>
              <a:t>DfE</a:t>
            </a:r>
            <a:r>
              <a:rPr lang="en-GB" sz="1700" dirty="0" smtClean="0"/>
              <a:t> publications A level 2013-13, revised January 2014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8691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Georgia" pitchFamily="18" charset="0"/>
              </a:rPr>
              <a:t>Number of UCAS acceptances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1700809"/>
            <a:ext cx="6912768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325770"/>
              </p:ext>
            </p:extLst>
          </p:nvPr>
        </p:nvGraphicFramePr>
        <p:xfrm>
          <a:off x="-760040" y="683615"/>
          <a:ext cx="9847526" cy="5343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3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Georgia" pitchFamily="18" charset="0"/>
              </a:rPr>
              <a:t>Mode of study (full or part-time)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1700809"/>
            <a:ext cx="6912768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827329"/>
              </p:ext>
            </p:extLst>
          </p:nvPr>
        </p:nvGraphicFramePr>
        <p:xfrm>
          <a:off x="0" y="-66038"/>
          <a:ext cx="9317935" cy="6087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16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Georgia" pitchFamily="18" charset="0"/>
              </a:rPr>
              <a:t>Type (single or joint honours)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1700809"/>
            <a:ext cx="6912768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650172"/>
              </p:ext>
            </p:extLst>
          </p:nvPr>
        </p:nvGraphicFramePr>
        <p:xfrm>
          <a:off x="0" y="692695"/>
          <a:ext cx="9138340" cy="511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6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Georgia" pitchFamily="18" charset="0"/>
              </a:rPr>
              <a:t>Diversity (POLAR3 data)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1700809"/>
            <a:ext cx="6912768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827483"/>
              </p:ext>
            </p:extLst>
          </p:nvPr>
        </p:nvGraphicFramePr>
        <p:xfrm>
          <a:off x="-243428" y="770056"/>
          <a:ext cx="9330914" cy="525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87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Increasing MFL study </a:t>
            </a:r>
            <a:br>
              <a:rPr lang="en-GB" sz="32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en-GB" sz="32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outside degree programme</a:t>
            </a:r>
            <a:endParaRPr lang="en-GB" sz="32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39060059"/>
              </p:ext>
            </p:extLst>
          </p:nvPr>
        </p:nvGraphicFramePr>
        <p:xfrm>
          <a:off x="251520" y="2060848"/>
          <a:ext cx="421755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22530954"/>
              </p:ext>
            </p:extLst>
          </p:nvPr>
        </p:nvGraphicFramePr>
        <p:xfrm>
          <a:off x="4139952" y="3429000"/>
          <a:ext cx="4752528" cy="235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11960" y="2564904"/>
            <a:ext cx="487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Most reported increases compared with 2012: 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564978"/>
            <a:ext cx="4370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Reported numbers as compared to 2012: 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6153688"/>
            <a:ext cx="72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</a:t>
            </a:r>
            <a:r>
              <a:rPr lang="en-GB" sz="1200" dirty="0"/>
              <a:t> </a:t>
            </a:r>
            <a:r>
              <a:rPr lang="en-GB" sz="1200" dirty="0" smtClean="0"/>
              <a:t>UCML-AULC </a:t>
            </a:r>
            <a:r>
              <a:rPr lang="en-GB" sz="1200" dirty="0"/>
              <a:t>survey of Institution-wide Language Provision in universities in the UK (2012-2013) </a:t>
            </a:r>
          </a:p>
        </p:txBody>
      </p:sp>
    </p:spTree>
    <p:extLst>
      <p:ext uri="{BB962C8B-B14F-4D97-AF65-F5344CB8AC3E}">
        <p14:creationId xmlns:p14="http://schemas.microsoft.com/office/powerpoint/2010/main" val="32205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1560" y="980728"/>
            <a:ext cx="7704856" cy="576064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457200" lvl="2" defTabSz="912813">
              <a:spcAft>
                <a:spcPts val="1000"/>
              </a:spcAft>
              <a:buClr>
                <a:srgbClr val="0070C0"/>
              </a:buClr>
              <a:defRPr/>
            </a:pPr>
            <a:r>
              <a:rPr lang="en-GB" sz="2800" i="1" dirty="0" smtClean="0">
                <a:solidFill>
                  <a:schemeClr val="accent1"/>
                </a:solidFill>
              </a:rPr>
              <a:t>2014-15</a:t>
            </a:r>
          </a:p>
          <a:p>
            <a:pPr marL="800100" lvl="2" indent="-342900" defTabSz="912813">
              <a:spcAft>
                <a:spcPts val="10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schemeClr val="accent1"/>
                </a:solidFill>
              </a:rPr>
              <a:t>-5.85% HEFCE teaching grant</a:t>
            </a:r>
          </a:p>
          <a:p>
            <a:pPr marL="800100" lvl="2" indent="-342900" defTabSz="912813">
              <a:spcAft>
                <a:spcPts val="10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schemeClr val="accent1"/>
                </a:solidFill>
              </a:rPr>
              <a:t>+30k student numbers, recognising previous growth</a:t>
            </a:r>
          </a:p>
          <a:p>
            <a:pPr marL="800100" lvl="2" indent="-342900" defTabSz="912813">
              <a:spcAft>
                <a:spcPts val="10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schemeClr val="accent1"/>
                </a:solidFill>
              </a:rPr>
              <a:t>+£25m HEFCE Postgraduate Support Scheme</a:t>
            </a:r>
          </a:p>
          <a:p>
            <a:pPr marL="457200" lvl="2" defTabSz="912813">
              <a:spcAft>
                <a:spcPts val="1000"/>
              </a:spcAft>
              <a:buClr>
                <a:srgbClr val="0070C0"/>
              </a:buClr>
              <a:defRPr/>
            </a:pPr>
            <a:r>
              <a:rPr lang="en-GB" sz="2800" i="1" dirty="0" smtClean="0">
                <a:solidFill>
                  <a:schemeClr val="accent1"/>
                </a:solidFill>
              </a:rPr>
              <a:t>2015-16</a:t>
            </a:r>
          </a:p>
          <a:p>
            <a:pPr marL="817200" lvl="2" indent="-360000" defTabSz="912813">
              <a:spcAft>
                <a:spcPts val="10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accent1"/>
                </a:solidFill>
              </a:rPr>
              <a:t>Removal of the cap on student numbers</a:t>
            </a:r>
          </a:p>
          <a:p>
            <a:pPr marL="817200" lvl="2" indent="-360000" defTabSz="912813">
              <a:spcAft>
                <a:spcPts val="10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accent1"/>
                </a:solidFill>
              </a:rPr>
              <a:t>+£50m for taught postgraduate education and government review</a:t>
            </a:r>
          </a:p>
          <a:p>
            <a:pPr marL="817200" lvl="2" indent="-360000" defTabSz="912813">
              <a:spcAft>
                <a:spcPts val="10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accent1"/>
                </a:solidFill>
              </a:rPr>
              <a:t>REF outcomes</a:t>
            </a:r>
          </a:p>
          <a:p>
            <a:pPr marL="360000" lvl="1" indent="-360000" defTabSz="912813">
              <a:spcAft>
                <a:spcPts val="10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2200" dirty="0" smtClean="0">
              <a:solidFill>
                <a:prstClr val="black"/>
              </a:solidFill>
            </a:endParaRPr>
          </a:p>
          <a:p>
            <a:pPr marL="360000" lvl="1" indent="-360000" defTabSz="912813">
              <a:spcAft>
                <a:spcPts val="10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2200" dirty="0" smtClean="0">
              <a:solidFill>
                <a:prstClr val="black"/>
              </a:solidFill>
            </a:endParaRPr>
          </a:p>
          <a:p>
            <a:pPr marL="360000" lvl="1" indent="-360000" defTabSz="912813">
              <a:spcAft>
                <a:spcPts val="10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2200" dirty="0" smtClean="0">
              <a:solidFill>
                <a:prstClr val="black"/>
              </a:solidFill>
            </a:endParaRPr>
          </a:p>
          <a:p>
            <a:pPr marL="360000" lvl="1" indent="-360000" defTabSz="912813">
              <a:spcAft>
                <a:spcPts val="10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2200" dirty="0" smtClean="0">
              <a:solidFill>
                <a:prstClr val="black"/>
              </a:solidFill>
            </a:endParaRPr>
          </a:p>
          <a:p>
            <a:pPr marL="360000" lvl="1" indent="-360000" defTabSz="912813">
              <a:spcAft>
                <a:spcPts val="10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2200" dirty="0" smtClean="0">
              <a:solidFill>
                <a:prstClr val="black"/>
              </a:solidFill>
            </a:endParaRP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 marL="342900" indent="-342900" defTabSz="912813">
              <a:spcBef>
                <a:spcPct val="20000"/>
              </a:spcBef>
              <a:buClr>
                <a:srgbClr val="558ED5"/>
              </a:buClr>
              <a:defRPr/>
            </a:pPr>
            <a:endParaRPr lang="en-GB" sz="2200" dirty="0">
              <a:solidFill>
                <a:prstClr val="black"/>
              </a:solidFill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323528" y="188640"/>
            <a:ext cx="83529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2813"/>
            <a:r>
              <a:rPr lang="en-GB" sz="4000" b="1" dirty="0" smtClean="0">
                <a:solidFill>
                  <a:srgbClr val="1464BE"/>
                </a:solidFill>
                <a:latin typeface="Georgia" pitchFamily="18" charset="0"/>
              </a:rPr>
              <a:t>Short-term issues</a:t>
            </a:r>
            <a:endParaRPr lang="en-GB" sz="4000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357188" y="1700213"/>
            <a:ext cx="83185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65125" lvl="1" indent="-365125">
              <a:lnSpc>
                <a:spcPts val="2800"/>
              </a:lnSpc>
              <a:spcAft>
                <a:spcPts val="1400"/>
              </a:spcAft>
              <a:buClr>
                <a:srgbClr val="006699"/>
              </a:buClr>
              <a:buSzPct val="140000"/>
            </a:pPr>
            <a:endParaRPr lang="en-US" sz="2000"/>
          </a:p>
          <a:p>
            <a:pPr marL="365125" indent="-365125">
              <a:lnSpc>
                <a:spcPts val="2800"/>
              </a:lnSpc>
              <a:spcAft>
                <a:spcPts val="1400"/>
              </a:spcAft>
              <a:buClr>
                <a:srgbClr val="0066FF"/>
              </a:buClr>
              <a:buSzPct val="140000"/>
              <a:buFontTx/>
              <a:buChar char="•"/>
            </a:pPr>
            <a:endParaRPr lang="en-GB" sz="20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064500" cy="720725"/>
          </a:xfrm>
        </p:spPr>
        <p:txBody>
          <a:bodyPr rtlCol="0">
            <a:normAutofit fontScale="90000"/>
          </a:bodyPr>
          <a:lstStyle/>
          <a:p>
            <a:pPr defTabSz="912813" eaLnBrk="1" fontAlgn="auto" hangingPunct="1">
              <a:lnSpc>
                <a:spcPts val="5400"/>
              </a:lnSpc>
              <a:spcAft>
                <a:spcPts val="0"/>
              </a:spcAft>
              <a:defRPr/>
            </a:pPr>
            <a:r>
              <a:rPr lang="en-GB" sz="4200" b="1" dirty="0" smtClean="0">
                <a:solidFill>
                  <a:srgbClr val="1464BE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en-GB" sz="4200" b="1" dirty="0" smtClean="0">
                <a:solidFill>
                  <a:srgbClr val="1464BE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en-GB" sz="4200" b="1" dirty="0" smtClean="0">
                <a:solidFill>
                  <a:srgbClr val="1464BE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en-GB" sz="4200" b="1" dirty="0" smtClean="0">
                <a:solidFill>
                  <a:srgbClr val="1464BE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en-GB" sz="4200" b="1" dirty="0" smtClean="0">
                <a:solidFill>
                  <a:srgbClr val="1464BE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en-GB" sz="4200" b="1" dirty="0" smtClean="0">
                <a:solidFill>
                  <a:srgbClr val="1464BE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en-GB" sz="4200" b="1" dirty="0" smtClean="0">
                <a:solidFill>
                  <a:srgbClr val="1464BE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en-GB" sz="4200" b="1" dirty="0" smtClean="0">
                <a:solidFill>
                  <a:srgbClr val="1464BE"/>
                </a:solidFill>
                <a:latin typeface="Georgia" pitchFamily="18" charset="0"/>
                <a:ea typeface="+mn-ea"/>
                <a:cs typeface="+mn-cs"/>
              </a:rPr>
            </a:br>
            <a:endParaRPr lang="en-GB" sz="4200" b="1" dirty="0">
              <a:solidFill>
                <a:srgbClr val="1464BE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23528" y="188640"/>
            <a:ext cx="83529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2813"/>
            <a:r>
              <a:rPr lang="en-GB" sz="4000" b="1" dirty="0" smtClean="0">
                <a:solidFill>
                  <a:srgbClr val="1464BE"/>
                </a:solidFill>
                <a:latin typeface="Georgia" pitchFamily="18" charset="0"/>
              </a:rPr>
              <a:t>Medium and longer-term issues</a:t>
            </a:r>
            <a:endParaRPr lang="en-GB" sz="40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0" y="2132856"/>
            <a:ext cx="3600400" cy="295232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355976" y="1484784"/>
            <a:ext cx="4319712" cy="496855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457200" lvl="2" defTabSz="912813">
              <a:spcAft>
                <a:spcPts val="1000"/>
              </a:spcAft>
              <a:buClr>
                <a:srgbClr val="0070C0"/>
              </a:buClr>
              <a:defRPr/>
            </a:pPr>
            <a:endParaRPr lang="en-GB" sz="2800" i="1" dirty="0" smtClean="0">
              <a:solidFill>
                <a:schemeClr val="accent1"/>
              </a:solidFill>
            </a:endParaRPr>
          </a:p>
          <a:p>
            <a:pPr marL="800100" lvl="2" indent="-342900" defTabSz="912813">
              <a:spcAft>
                <a:spcPts val="10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 err="1" smtClean="0">
                <a:solidFill>
                  <a:schemeClr val="accent1"/>
                </a:solidFill>
              </a:rPr>
              <a:t>DfE</a:t>
            </a:r>
            <a:r>
              <a:rPr lang="en-GB" sz="2800" dirty="0" smtClean="0">
                <a:solidFill>
                  <a:schemeClr val="accent1"/>
                </a:solidFill>
              </a:rPr>
              <a:t> and BIS</a:t>
            </a:r>
          </a:p>
          <a:p>
            <a:pPr marL="800100" lvl="2" indent="-342900" defTabSz="912813">
              <a:spcAft>
                <a:spcPts val="10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schemeClr val="accent1"/>
                </a:solidFill>
              </a:rPr>
              <a:t>Fee levels and re-payment terms</a:t>
            </a:r>
          </a:p>
          <a:p>
            <a:pPr marL="800100" lvl="2" indent="-342900" defTabSz="912813">
              <a:spcAft>
                <a:spcPts val="10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schemeClr val="accent1"/>
                </a:solidFill>
              </a:rPr>
              <a:t>Teaching grant and student numbers </a:t>
            </a:r>
          </a:p>
          <a:p>
            <a:pPr marL="800100" lvl="2" indent="-342900" defTabSz="912813">
              <a:spcAft>
                <a:spcPts val="100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schemeClr val="accent1"/>
                </a:solidFill>
              </a:rPr>
              <a:t>Regulatory landscape</a:t>
            </a:r>
          </a:p>
          <a:p>
            <a:pPr marL="360000" lvl="1" indent="-360000" defTabSz="912813">
              <a:spcAft>
                <a:spcPts val="10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2200" dirty="0" smtClean="0">
              <a:solidFill>
                <a:prstClr val="black"/>
              </a:solidFill>
            </a:endParaRP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 marL="342900" indent="-342900" defTabSz="912813">
              <a:spcBef>
                <a:spcPct val="20000"/>
              </a:spcBef>
              <a:buClr>
                <a:srgbClr val="558ED5"/>
              </a:buClr>
              <a:defRPr/>
            </a:pPr>
            <a:endParaRPr lang="en-GB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0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3018060"/>
            <a:ext cx="8229600" cy="2643188"/>
          </a:xfrm>
        </p:spPr>
        <p:txBody>
          <a:bodyPr/>
          <a:lstStyle/>
          <a:p>
            <a:pPr algn="ctr" defTabSz="912813" eaLnBrk="1" hangingPunct="1">
              <a:buFont typeface="Arial" charset="0"/>
              <a:buNone/>
            </a:pPr>
            <a:r>
              <a:rPr lang="en-GB" sz="4400" dirty="0" smtClean="0">
                <a:solidFill>
                  <a:srgbClr val="0070C0"/>
                </a:solidFill>
              </a:rPr>
              <a:t>Thank you for listening</a:t>
            </a:r>
          </a:p>
          <a:p>
            <a:pPr algn="ctr" defTabSz="912813" eaLnBrk="1" hangingPunct="1">
              <a:buFont typeface="Arial" charset="0"/>
              <a:buNone/>
            </a:pPr>
            <a:endParaRPr lang="en-GB" sz="2800" dirty="0" smtClean="0">
              <a:solidFill>
                <a:srgbClr val="0070C0"/>
              </a:solidFill>
            </a:endParaRPr>
          </a:p>
          <a:p>
            <a:pPr algn="ctr" defTabSz="912813" eaLnBrk="1" hangingPunct="1">
              <a:buFont typeface="Arial" charset="0"/>
              <a:buNone/>
            </a:pPr>
            <a:r>
              <a:rPr lang="en-GB" dirty="0" smtClean="0">
                <a:solidFill>
                  <a:srgbClr val="0070C0"/>
                </a:solidFill>
              </a:rPr>
              <a:t>c.millward@hefce.ac.uk</a:t>
            </a:r>
          </a:p>
        </p:txBody>
      </p:sp>
      <p:pic>
        <p:nvPicPr>
          <p:cNvPr id="4" name="Picture 3" descr="Ti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552" y="330344"/>
            <a:ext cx="8311896" cy="18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1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467544" y="188641"/>
            <a:ext cx="8280920" cy="792088"/>
          </a:xfrm>
        </p:spPr>
        <p:txBody>
          <a:bodyPr>
            <a:normAutofit fontScale="90000"/>
          </a:bodyPr>
          <a:lstStyle/>
          <a:p>
            <a:pPr defTabSz="912813"/>
            <a:r>
              <a:rPr lang="en-GB" sz="1100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en-GB" sz="1100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en-GB" sz="3600" b="1" dirty="0" smtClean="0">
                <a:solidFill>
                  <a:srgbClr val="1464BE"/>
                </a:solidFill>
                <a:latin typeface="Georgia" pitchFamily="18" charset="0"/>
              </a:rPr>
              <a:t>2010-15 – a new settlement</a:t>
            </a:r>
            <a:r>
              <a:rPr lang="en-GB" sz="1100" dirty="0" smtClean="0">
                <a:solidFill>
                  <a:srgbClr val="1464BE"/>
                </a:solidFill>
                <a:latin typeface="Georgia" pitchFamily="18" charset="0"/>
              </a:rPr>
              <a:t/>
            </a:r>
            <a:br>
              <a:rPr lang="en-GB" sz="1100" dirty="0" smtClean="0">
                <a:solidFill>
                  <a:srgbClr val="1464BE"/>
                </a:solidFill>
                <a:latin typeface="Georgia" pitchFamily="18" charset="0"/>
              </a:rPr>
            </a:br>
            <a:endParaRPr lang="en-GB" sz="1100" dirty="0" smtClean="0">
              <a:latin typeface="Georgia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544" y="1844824"/>
            <a:ext cx="82809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47650" lvl="1" indent="-247650" defTabSz="912813">
              <a:spcAft>
                <a:spcPts val="1200"/>
              </a:spcAft>
              <a:buClr>
                <a:srgbClr val="558ED5"/>
              </a:buClr>
              <a:buFont typeface="Wingdings" pitchFamily="2" charset="2"/>
              <a:buChar char="§"/>
            </a:pPr>
            <a:endParaRPr lang="en-GB" sz="2200" dirty="0" smtClean="0"/>
          </a:p>
          <a:p>
            <a:pPr marL="247650" lvl="1" indent="-247650" defTabSz="912813">
              <a:spcAft>
                <a:spcPts val="1200"/>
              </a:spcAft>
              <a:buClr>
                <a:srgbClr val="558ED5"/>
              </a:buClr>
              <a:buFont typeface="Wingdings" pitchFamily="2" charset="2"/>
              <a:buChar char="§"/>
            </a:pPr>
            <a:endParaRPr lang="en-GB" sz="2200" dirty="0" smtClean="0"/>
          </a:p>
          <a:p>
            <a:pPr marL="247650" lvl="1" indent="-247650" defTabSz="912813">
              <a:spcBef>
                <a:spcPts val="0"/>
              </a:spcBef>
              <a:spcAft>
                <a:spcPts val="1200"/>
              </a:spcAft>
              <a:buClr>
                <a:srgbClr val="558ED5"/>
              </a:buClr>
              <a:buFont typeface="Wingdings" pitchFamily="2" charset="2"/>
              <a:buChar char="§"/>
            </a:pPr>
            <a:endParaRPr lang="en-GB" sz="2200" dirty="0" smtClean="0">
              <a:latin typeface="+mn-lt"/>
            </a:endParaRPr>
          </a:p>
          <a:p>
            <a:pPr marL="247650" lvl="1" indent="-247650" defTabSz="912813">
              <a:spcBef>
                <a:spcPts val="0"/>
              </a:spcBef>
              <a:spcAft>
                <a:spcPts val="1200"/>
              </a:spcAft>
              <a:buClr>
                <a:srgbClr val="558ED5"/>
              </a:buClr>
              <a:buFont typeface="Wingdings" pitchFamily="2" charset="2"/>
              <a:buChar char="§"/>
            </a:pPr>
            <a:endParaRPr lang="en-GB" sz="2200" dirty="0" smtClean="0">
              <a:latin typeface="+mn-lt"/>
            </a:endParaRPr>
          </a:p>
          <a:p>
            <a:pPr marL="247650" lvl="1" indent="-247650" defTabSz="912813">
              <a:spcBef>
                <a:spcPts val="0"/>
              </a:spcBef>
              <a:spcAft>
                <a:spcPts val="1200"/>
              </a:spcAft>
              <a:buClr>
                <a:srgbClr val="558ED5"/>
              </a:buClr>
            </a:pPr>
            <a:endParaRPr lang="en-GB" sz="2200" dirty="0" smtClean="0"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843808" y="4725144"/>
            <a:ext cx="559196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47650" lvl="1" indent="-247650" defTabSz="912813">
              <a:spcBef>
                <a:spcPts val="0"/>
              </a:spcBef>
              <a:buClr>
                <a:srgbClr val="558ED5"/>
              </a:buClr>
            </a:pPr>
            <a:endParaRPr lang="en-GB" sz="2000" dirty="0" smtClean="0">
              <a:latin typeface="+mn-lt"/>
            </a:endParaRPr>
          </a:p>
        </p:txBody>
      </p:sp>
      <p:pic>
        <p:nvPicPr>
          <p:cNvPr id="21508" name="Picture 4" descr="http://static.guim.co.uk/sys-images/Society/Pix/pictures/2010/10/20/1287573320873/Spending-review-2010-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933056"/>
            <a:ext cx="4381500" cy="2628900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25732" t="27188" r="33930" b="3907"/>
          <a:stretch>
            <a:fillRect/>
          </a:stretch>
        </p:blipFill>
        <p:spPr bwMode="auto">
          <a:xfrm>
            <a:off x="5796136" y="1196752"/>
            <a:ext cx="2730025" cy="34866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 descr="http://devolutionmatters.files.wordpress.com/2010/10/browne-report.jpg?w=300&amp;h=2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340768"/>
            <a:ext cx="2857500" cy="2743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324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18864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  <a:latin typeface="Georgia" pitchFamily="18" charset="0"/>
              </a:rPr>
              <a:t>Breakdown of real terms teaching income to HEIs 2009-10 to 2015-16</a:t>
            </a:r>
            <a:endParaRPr lang="en-GB" sz="36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5"/>
            <a:ext cx="8136904" cy="475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0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 txBox="1">
            <a:spLocks/>
          </p:cNvSpPr>
          <p:nvPr/>
        </p:nvSpPr>
        <p:spPr bwMode="auto">
          <a:xfrm>
            <a:off x="611188" y="419100"/>
            <a:ext cx="82089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4000" b="1" dirty="0" smtClean="0">
                <a:solidFill>
                  <a:srgbClr val="1464BE"/>
                </a:solidFill>
                <a:latin typeface="Georgia" pitchFamily="18" charset="0"/>
              </a:rPr>
              <a:t>HEFCE’s role 2010-2015</a:t>
            </a:r>
            <a:endParaRPr lang="en-GB" altLang="en-US" sz="4000" b="1" dirty="0">
              <a:solidFill>
                <a:srgbClr val="1464BE"/>
              </a:solidFill>
              <a:latin typeface="Georgia" pitchFamily="18" charset="0"/>
            </a:endParaRP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611188" y="1341438"/>
            <a:ext cx="7792615" cy="454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1464BE"/>
                </a:solidFill>
                <a:latin typeface="Calibri" pitchFamily="34" charset="0"/>
              </a:rPr>
              <a:t>Public interest funding:</a:t>
            </a:r>
          </a:p>
          <a:p>
            <a:pPr marL="1200150" lvl="1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1464BE"/>
                </a:solidFill>
                <a:latin typeface="Calibri" pitchFamily="34" charset="0"/>
              </a:rPr>
              <a:t>high </a:t>
            </a:r>
            <a:r>
              <a:rPr lang="en-GB" altLang="en-US" sz="2800" dirty="0">
                <a:solidFill>
                  <a:srgbClr val="1464BE"/>
                </a:solidFill>
                <a:latin typeface="Calibri" pitchFamily="34" charset="0"/>
              </a:rPr>
              <a:t>cost subjects, institutions and activities;  supporting change</a:t>
            </a:r>
          </a:p>
          <a:p>
            <a:pPr marL="457200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GB" altLang="en-US" sz="2800" dirty="0" smtClean="0">
              <a:solidFill>
                <a:srgbClr val="1464BE"/>
              </a:solidFill>
              <a:latin typeface="Calibri" pitchFamily="34" charset="0"/>
            </a:endParaRPr>
          </a:p>
          <a:p>
            <a:pPr marL="457200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1464BE"/>
                </a:solidFill>
                <a:latin typeface="Calibri" pitchFamily="34" charset="0"/>
              </a:rPr>
              <a:t>Assurance:</a:t>
            </a:r>
          </a:p>
          <a:p>
            <a:pPr marL="857250" lvl="2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altLang="en-US" sz="2800" dirty="0">
                <a:solidFill>
                  <a:srgbClr val="1464BE"/>
                </a:solidFill>
                <a:latin typeface="Calibri" pitchFamily="34" charset="0"/>
              </a:rPr>
              <a:t>quality, information, financial </a:t>
            </a:r>
            <a:r>
              <a:rPr lang="en-GB" altLang="en-US" sz="2800" dirty="0" smtClean="0">
                <a:solidFill>
                  <a:srgbClr val="1464BE"/>
                </a:solidFill>
                <a:latin typeface="Calibri" pitchFamily="34" charset="0"/>
              </a:rPr>
              <a:t>sustainability </a:t>
            </a:r>
            <a:endParaRPr lang="en-GB" altLang="en-US" sz="2800" dirty="0">
              <a:solidFill>
                <a:srgbClr val="1464BE"/>
              </a:solidFill>
              <a:latin typeface="Calibri" pitchFamily="34" charset="0"/>
            </a:endParaRPr>
          </a:p>
          <a:p>
            <a:pPr marL="457200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GB" altLang="en-US" sz="2800" dirty="0" smtClean="0">
              <a:solidFill>
                <a:srgbClr val="1464BE"/>
              </a:solidFill>
              <a:latin typeface="Calibri" pitchFamily="34" charset="0"/>
            </a:endParaRPr>
          </a:p>
          <a:p>
            <a:pPr marL="457200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1464BE"/>
                </a:solidFill>
                <a:latin typeface="Calibri" pitchFamily="34" charset="0"/>
              </a:rPr>
              <a:t>Monitoring and evidence:</a:t>
            </a:r>
          </a:p>
          <a:p>
            <a:pPr marL="1200150" lvl="1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1464BE"/>
                </a:solidFill>
                <a:latin typeface="Calibri" pitchFamily="34" charset="0"/>
              </a:rPr>
              <a:t>students</a:t>
            </a:r>
            <a:r>
              <a:rPr lang="en-GB" altLang="en-US" sz="2800" dirty="0">
                <a:solidFill>
                  <a:srgbClr val="1464BE"/>
                </a:solidFill>
                <a:latin typeface="Calibri" pitchFamily="34" charset="0"/>
              </a:rPr>
              <a:t>, subjects, places</a:t>
            </a:r>
          </a:p>
          <a:p>
            <a:pPr marL="457200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GB" altLang="en-US" sz="2800" dirty="0" smtClean="0">
              <a:solidFill>
                <a:srgbClr val="1464BE"/>
              </a:solidFill>
              <a:latin typeface="Calibri" pitchFamily="34" charset="0"/>
            </a:endParaRPr>
          </a:p>
          <a:p>
            <a:pPr marL="457200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1464BE"/>
                </a:solidFill>
                <a:latin typeface="Calibri" pitchFamily="34" charset="0"/>
              </a:rPr>
              <a:t>Whole institution and system: </a:t>
            </a:r>
          </a:p>
          <a:p>
            <a:pPr marL="1200150" lvl="1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1464BE"/>
                </a:solidFill>
                <a:latin typeface="Calibri" pitchFamily="34" charset="0"/>
              </a:rPr>
              <a:t>teaching, research and knowledge exchange</a:t>
            </a:r>
          </a:p>
          <a:p>
            <a:pPr lvl="1" indent="0" eaLnBrk="1" hangingPunct="1">
              <a:lnSpc>
                <a:spcPts val="3000"/>
              </a:lnSpc>
            </a:pPr>
            <a:endParaRPr lang="en-GB" altLang="en-US" sz="2800" dirty="0" smtClean="0">
              <a:solidFill>
                <a:srgbClr val="1464BE"/>
              </a:solidFill>
              <a:latin typeface="Calibri" pitchFamily="34" charset="0"/>
            </a:endParaRPr>
          </a:p>
          <a:p>
            <a:pPr marL="457200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GB" altLang="en-US" sz="2800" i="1" dirty="0" smtClean="0">
              <a:solidFill>
                <a:srgbClr val="1464BE"/>
              </a:solidFill>
              <a:latin typeface="Calibri" pitchFamily="34" charset="0"/>
            </a:endParaRPr>
          </a:p>
          <a:p>
            <a:pPr eaLnBrk="1" hangingPunct="1">
              <a:lnSpc>
                <a:spcPts val="3000"/>
              </a:lnSpc>
            </a:pPr>
            <a:endParaRPr lang="en-GB" altLang="en-US" sz="2800" i="1" dirty="0" smtClean="0">
              <a:solidFill>
                <a:srgbClr val="1464B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5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55576" y="1340768"/>
            <a:ext cx="756084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60000" lvl="1" indent="-360000" defTabSz="912813">
              <a:spcAft>
                <a:spcPts val="10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22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60000" lvl="1" indent="-360000" defTabSz="912813">
              <a:spcAft>
                <a:spcPts val="10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22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defRPr/>
            </a:pPr>
            <a:endParaRPr lang="en-US" sz="2200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marL="342900" indent="-342900" defTabSz="912813">
              <a:spcBef>
                <a:spcPct val="20000"/>
              </a:spcBef>
              <a:buClr>
                <a:srgbClr val="558ED5"/>
              </a:buClr>
              <a:defRPr/>
            </a:pPr>
            <a:endParaRPr lang="en-GB" sz="2200" dirty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8136904" cy="525658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51520" y="414849"/>
            <a:ext cx="8784976" cy="56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3200" b="1" dirty="0" smtClean="0">
                <a:solidFill>
                  <a:srgbClr val="1464BE"/>
                </a:solidFill>
                <a:latin typeface="Georgia" pitchFamily="18" charset="0"/>
              </a:rPr>
              <a:t>UG home and EU full-time entrants</a:t>
            </a:r>
            <a:endParaRPr lang="en-GB" altLang="en-US" sz="3200" b="1" dirty="0">
              <a:solidFill>
                <a:srgbClr val="1464BE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7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55576" y="1340768"/>
            <a:ext cx="756084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60000" lvl="1" indent="-360000" defTabSz="912813">
              <a:spcAft>
                <a:spcPts val="10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22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60000" lvl="1" indent="-360000" defTabSz="912813">
              <a:spcAft>
                <a:spcPts val="10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GB" sz="22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60000" lvl="1" indent="-360000" defTabSz="912813">
              <a:spcAft>
                <a:spcPts val="1000"/>
              </a:spcAft>
              <a:buClr>
                <a:srgbClr val="1464BE"/>
              </a:buClr>
              <a:defRPr/>
            </a:pPr>
            <a:endParaRPr lang="en-US" sz="2200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marL="342900" indent="-342900" defTabSz="912813">
              <a:spcBef>
                <a:spcPct val="20000"/>
              </a:spcBef>
              <a:buClr>
                <a:srgbClr val="558ED5"/>
              </a:buClr>
              <a:defRPr/>
            </a:pPr>
            <a:endParaRPr lang="en-GB" sz="2200" dirty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19784"/>
            <a:ext cx="8280920" cy="506154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51520" y="414849"/>
            <a:ext cx="8784976" cy="56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3200" b="1" dirty="0" smtClean="0">
                <a:solidFill>
                  <a:srgbClr val="1464BE"/>
                </a:solidFill>
                <a:latin typeface="Georgia" pitchFamily="18" charset="0"/>
              </a:rPr>
              <a:t>UG home and EU part-time entrants (2)</a:t>
            </a:r>
            <a:endParaRPr lang="en-GB" altLang="en-US" sz="3200" b="1" dirty="0">
              <a:solidFill>
                <a:srgbClr val="1464BE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3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357158" y="1772816"/>
            <a:ext cx="831929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65125" lvl="1" indent="-365125">
              <a:lnSpc>
                <a:spcPts val="2800"/>
              </a:lnSpc>
              <a:spcAft>
                <a:spcPts val="1400"/>
              </a:spcAft>
              <a:buSzPct val="100000"/>
              <a:buFont typeface="Arial" pitchFamily="34" charset="0"/>
              <a:buChar char="•"/>
            </a:pPr>
            <a:endParaRPr lang="en-US" sz="2400" dirty="0" smtClean="0">
              <a:latin typeface="Georgia" pitchFamily="18" charset="0"/>
              <a:cs typeface="Tahom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35968" y="260648"/>
            <a:ext cx="734486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noProof="0" dirty="0" smtClean="0">
                <a:ln>
                  <a:noFill/>
                </a:ln>
                <a:solidFill>
                  <a:srgbClr val="1464BE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Undergraduate students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  <a:ea typeface="+mj-ea"/>
              <a:cs typeface="Tahoma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6093296"/>
            <a:ext cx="8568952" cy="64807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3800"/>
              </a:lnSpc>
            </a:pPr>
            <a:r>
              <a:rPr lang="en-GB" sz="1000" b="1" dirty="0" smtClean="0">
                <a:solidFill>
                  <a:schemeClr val="tx1"/>
                </a:solidFill>
                <a:latin typeface="Georgia" pitchFamily="18" charset="0"/>
              </a:rPr>
              <a:t>*HESA – all years and domiciles</a:t>
            </a:r>
            <a:endParaRPr lang="en-US" sz="1000" dirty="0">
              <a:solidFill>
                <a:schemeClr val="tx1"/>
              </a:solidFill>
              <a:latin typeface="Georgia" pitchFamily="18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" y="900000"/>
            <a:ext cx="8041009" cy="52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9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357158" y="1772816"/>
            <a:ext cx="831929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65125" lvl="1" indent="-365125">
              <a:lnSpc>
                <a:spcPts val="2800"/>
              </a:lnSpc>
              <a:spcAft>
                <a:spcPts val="1400"/>
              </a:spcAft>
              <a:buSzPct val="100000"/>
              <a:buFont typeface="Arial" pitchFamily="34" charset="0"/>
              <a:buChar char="•"/>
            </a:pPr>
            <a:endParaRPr lang="en-US" sz="2400" dirty="0" smtClean="0">
              <a:latin typeface="Georgia" pitchFamily="18" charset="0"/>
              <a:cs typeface="Tahom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35968" y="260648"/>
            <a:ext cx="734486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noProof="0" dirty="0" smtClean="0">
                <a:ln>
                  <a:noFill/>
                </a:ln>
                <a:solidFill>
                  <a:srgbClr val="1464BE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A-Level entries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  <a:ea typeface="+mj-ea"/>
              <a:cs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" y="900000"/>
            <a:ext cx="8041009" cy="52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5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 txBox="1">
            <a:spLocks/>
          </p:cNvSpPr>
          <p:nvPr/>
        </p:nvSpPr>
        <p:spPr bwMode="auto">
          <a:xfrm>
            <a:off x="611188" y="419100"/>
            <a:ext cx="82089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4000" b="1" dirty="0" smtClean="0">
                <a:solidFill>
                  <a:srgbClr val="1464BE"/>
                </a:solidFill>
                <a:latin typeface="Georgia" pitchFamily="18" charset="0"/>
              </a:rPr>
              <a:t>HEFCE’s role 2010-2015: MFL</a:t>
            </a:r>
            <a:endParaRPr lang="en-GB" altLang="en-US" sz="4000" b="1" dirty="0">
              <a:solidFill>
                <a:srgbClr val="1464BE"/>
              </a:solidFill>
              <a:latin typeface="Georgia" pitchFamily="18" charset="0"/>
            </a:endParaRP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611188" y="1341438"/>
            <a:ext cx="7792615" cy="454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GB" altLang="en-US" sz="2800" dirty="0" smtClean="0">
              <a:solidFill>
                <a:srgbClr val="1464BE"/>
              </a:solidFill>
              <a:latin typeface="Calibri" pitchFamily="34" charset="0"/>
            </a:endParaRPr>
          </a:p>
          <a:p>
            <a:pPr marL="457200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1464BE"/>
                </a:solidFill>
                <a:latin typeface="Calibri" pitchFamily="34" charset="0"/>
              </a:rPr>
              <a:t>Public interest funding:</a:t>
            </a:r>
          </a:p>
          <a:p>
            <a:pPr marL="1200150" lvl="1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1464BE"/>
                </a:solidFill>
                <a:latin typeface="Calibri" pitchFamily="34" charset="0"/>
              </a:rPr>
              <a:t>Year abroad</a:t>
            </a:r>
          </a:p>
          <a:p>
            <a:pPr marL="1200150" lvl="1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1464BE"/>
                </a:solidFill>
                <a:latin typeface="Calibri" pitchFamily="34" charset="0"/>
              </a:rPr>
              <a:t>Routes into Languages</a:t>
            </a:r>
          </a:p>
          <a:p>
            <a:pPr marL="1200150" lvl="1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1464BE"/>
                </a:solidFill>
                <a:latin typeface="Calibri" pitchFamily="34" charset="0"/>
              </a:rPr>
              <a:t>Supporting innovation and change (?)</a:t>
            </a:r>
          </a:p>
          <a:p>
            <a:pPr marL="1200150" lvl="1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GB" altLang="en-US" sz="2800" dirty="0">
              <a:solidFill>
                <a:srgbClr val="1464BE"/>
              </a:solidFill>
              <a:latin typeface="Calibri" pitchFamily="34" charset="0"/>
            </a:endParaRPr>
          </a:p>
          <a:p>
            <a:pPr marL="457200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1464BE"/>
                </a:solidFill>
                <a:latin typeface="Calibri" pitchFamily="34" charset="0"/>
              </a:rPr>
              <a:t>Monitoring and evidence:</a:t>
            </a:r>
          </a:p>
          <a:p>
            <a:pPr marL="1200150" lvl="1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solidFill>
                  <a:srgbClr val="1464BE"/>
                </a:solidFill>
                <a:latin typeface="Calibri" pitchFamily="34" charset="0"/>
              </a:rPr>
              <a:t>HE in England ‘impact report’</a:t>
            </a:r>
          </a:p>
          <a:p>
            <a:pPr marL="1200150" lvl="1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GB" altLang="en-US" sz="2800" dirty="0" smtClean="0">
              <a:solidFill>
                <a:srgbClr val="1464BE"/>
              </a:solidFill>
              <a:latin typeface="Calibri" pitchFamily="34" charset="0"/>
            </a:endParaRPr>
          </a:p>
          <a:p>
            <a:pPr marL="457200" indent="-457200" eaLnBrk="1" hangingPunct="1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GB" altLang="en-US" sz="2800" i="1" dirty="0" smtClean="0">
              <a:solidFill>
                <a:srgbClr val="1464BE"/>
              </a:solidFill>
              <a:latin typeface="Calibri" pitchFamily="34" charset="0"/>
            </a:endParaRPr>
          </a:p>
          <a:p>
            <a:pPr eaLnBrk="1" hangingPunct="1">
              <a:lnSpc>
                <a:spcPts val="3000"/>
              </a:lnSpc>
            </a:pPr>
            <a:endParaRPr lang="en-GB" altLang="en-US" sz="2800" i="1" dirty="0" smtClean="0">
              <a:solidFill>
                <a:srgbClr val="1464B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ldSk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1213</Words>
  <Application>Microsoft Office PowerPoint</Application>
  <PresentationFormat>On-screen Show (4:3)</PresentationFormat>
  <Paragraphs>199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oldSkool</vt:lpstr>
      <vt:lpstr>Modern foreign languages: policy and funding context</vt:lpstr>
      <vt:lpstr> 2010-15 – a new settlement </vt:lpstr>
      <vt:lpstr>PowerPoint Presentation</vt:lpstr>
      <vt:lpstr>PowerPoint Presentation</vt:lpstr>
      <vt:lpstr>PowerPoint Presentation</vt:lpstr>
      <vt:lpstr>PowerPoint Presentation</vt:lpstr>
      <vt:lpstr>*HESA – all years and domiciles</vt:lpstr>
      <vt:lpstr>PowerPoint Presentation</vt:lpstr>
      <vt:lpstr>PowerPoint Presentation</vt:lpstr>
      <vt:lpstr>Number of A level entries</vt:lpstr>
      <vt:lpstr>Number of UCAS acceptances</vt:lpstr>
      <vt:lpstr>Mode of study (full or part-time)</vt:lpstr>
      <vt:lpstr>Type (single or joint honours)</vt:lpstr>
      <vt:lpstr>Diversity (POLAR3 data)</vt:lpstr>
      <vt:lpstr>Increasing MFL study  outside degree programme</vt:lpstr>
      <vt:lpstr>PowerPoint Presentation</vt:lpstr>
      <vt:lpstr>    </vt:lpstr>
      <vt:lpstr>PowerPoint Presentation</vt:lpstr>
    </vt:vector>
  </TitlesOfParts>
  <Company>HEFCE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Issues and trends in higher education</dc:title>
  <dc:creator>Trahar</dc:creator>
  <cp:lastModifiedBy>Nash S.</cp:lastModifiedBy>
  <cp:revision>51</cp:revision>
  <cp:lastPrinted>2014-07-02T16:03:52Z</cp:lastPrinted>
  <dcterms:created xsi:type="dcterms:W3CDTF">2014-03-19T14:20:52Z</dcterms:created>
  <dcterms:modified xsi:type="dcterms:W3CDTF">2014-07-11T15:37:40Z</dcterms:modified>
</cp:coreProperties>
</file>